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  <p:sldMasterId id="2147483922" r:id="rId2"/>
    <p:sldMasterId id="2147483924" r:id="rId3"/>
  </p:sldMasterIdLst>
  <p:notesMasterIdLst>
    <p:notesMasterId r:id="rId55"/>
  </p:notesMasterIdLst>
  <p:sldIdLst>
    <p:sldId id="510" r:id="rId4"/>
    <p:sldId id="511" r:id="rId5"/>
    <p:sldId id="512" r:id="rId6"/>
    <p:sldId id="278" r:id="rId7"/>
    <p:sldId id="279" r:id="rId8"/>
    <p:sldId id="280" r:id="rId9"/>
    <p:sldId id="281" r:id="rId10"/>
    <p:sldId id="408" r:id="rId11"/>
    <p:sldId id="431" r:id="rId12"/>
    <p:sldId id="361" r:id="rId13"/>
    <p:sldId id="456" r:id="rId14"/>
    <p:sldId id="457" r:id="rId15"/>
    <p:sldId id="458" r:id="rId16"/>
    <p:sldId id="459" r:id="rId17"/>
    <p:sldId id="460" r:id="rId18"/>
    <p:sldId id="461" r:id="rId19"/>
    <p:sldId id="463" r:id="rId20"/>
    <p:sldId id="372" r:id="rId21"/>
    <p:sldId id="335" r:id="rId22"/>
    <p:sldId id="379" r:id="rId23"/>
    <p:sldId id="380" r:id="rId24"/>
    <p:sldId id="381" r:id="rId25"/>
    <p:sldId id="375" r:id="rId26"/>
    <p:sldId id="386" r:id="rId27"/>
    <p:sldId id="392" r:id="rId28"/>
    <p:sldId id="419" r:id="rId29"/>
    <p:sldId id="505" r:id="rId30"/>
    <p:sldId id="385" r:id="rId31"/>
    <p:sldId id="414" r:id="rId32"/>
    <p:sldId id="522" r:id="rId33"/>
    <p:sldId id="389" r:id="rId34"/>
    <p:sldId id="523" r:id="rId35"/>
    <p:sldId id="395" r:id="rId36"/>
    <p:sldId id="524" r:id="rId37"/>
    <p:sldId id="525" r:id="rId38"/>
    <p:sldId id="526" r:id="rId39"/>
    <p:sldId id="527" r:id="rId40"/>
    <p:sldId id="528" r:id="rId41"/>
    <p:sldId id="396" r:id="rId42"/>
    <p:sldId id="397" r:id="rId43"/>
    <p:sldId id="353" r:id="rId44"/>
    <p:sldId id="354" r:id="rId45"/>
    <p:sldId id="355" r:id="rId46"/>
    <p:sldId id="413" r:id="rId47"/>
    <p:sldId id="513" r:id="rId48"/>
    <p:sldId id="514" r:id="rId49"/>
    <p:sldId id="515" r:id="rId50"/>
    <p:sldId id="516" r:id="rId51"/>
    <p:sldId id="518" r:id="rId52"/>
    <p:sldId id="519" r:id="rId53"/>
    <p:sldId id="493" r:id="rId54"/>
  </p:sldIdLst>
  <p:sldSz cx="12192000" cy="6858000"/>
  <p:notesSz cx="6858000" cy="9144000"/>
  <p:custDataLst>
    <p:tags r:id="rId5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0A6BC08-9171-4F44-95A2-770A220402BC}">
          <p14:sldIdLst>
            <p14:sldId id="510"/>
            <p14:sldId id="511"/>
            <p14:sldId id="512"/>
            <p14:sldId id="278"/>
            <p14:sldId id="279"/>
            <p14:sldId id="280"/>
            <p14:sldId id="281"/>
            <p14:sldId id="408"/>
            <p14:sldId id="431"/>
            <p14:sldId id="361"/>
          </p14:sldIdLst>
        </p14:section>
        <p14:section name="无标题节" id="{ACFCE009-530C-4C26-A78E-FEFA8822F6E8}">
          <p14:sldIdLst>
            <p14:sldId id="456"/>
            <p14:sldId id="457"/>
            <p14:sldId id="458"/>
            <p14:sldId id="459"/>
            <p14:sldId id="460"/>
            <p14:sldId id="461"/>
            <p14:sldId id="463"/>
            <p14:sldId id="372"/>
            <p14:sldId id="335"/>
            <p14:sldId id="379"/>
            <p14:sldId id="380"/>
            <p14:sldId id="381"/>
            <p14:sldId id="375"/>
            <p14:sldId id="386"/>
            <p14:sldId id="392"/>
            <p14:sldId id="419"/>
            <p14:sldId id="505"/>
            <p14:sldId id="385"/>
            <p14:sldId id="414"/>
            <p14:sldId id="522"/>
            <p14:sldId id="389"/>
            <p14:sldId id="523"/>
            <p14:sldId id="395"/>
            <p14:sldId id="524"/>
            <p14:sldId id="525"/>
            <p14:sldId id="526"/>
            <p14:sldId id="527"/>
            <p14:sldId id="528"/>
            <p14:sldId id="396"/>
            <p14:sldId id="397"/>
            <p14:sldId id="353"/>
            <p14:sldId id="354"/>
            <p14:sldId id="355"/>
            <p14:sldId id="413"/>
            <p14:sldId id="513"/>
            <p14:sldId id="514"/>
            <p14:sldId id="515"/>
            <p14:sldId id="516"/>
            <p14:sldId id="518"/>
            <p14:sldId id="519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46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01FF"/>
    <a:srgbClr val="140791"/>
    <a:srgbClr val="009DD9"/>
    <a:srgbClr val="53BCE6"/>
    <a:srgbClr val="0BD0D9"/>
    <a:srgbClr val="7CCA62"/>
    <a:srgbClr val="10CF9B"/>
    <a:srgbClr val="FEC539"/>
    <a:srgbClr val="506472"/>
    <a:srgbClr val="8A8B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2" autoAdjust="0"/>
    <p:restoredTop sz="92559" autoAdjust="0"/>
  </p:normalViewPr>
  <p:slideViewPr>
    <p:cSldViewPr snapToGrid="0">
      <p:cViewPr varScale="1">
        <p:scale>
          <a:sx n="88" d="100"/>
          <a:sy n="88" d="100"/>
        </p:scale>
        <p:origin x="66" y="258"/>
      </p:cViewPr>
      <p:guideLst>
        <p:guide orient="horz" pos="2146"/>
        <p:guide pos="3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gs" Target="tags/tag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Yuanti SC" charset="-122"/>
                <a:ea typeface="Yuanti SC" charset="-122"/>
                <a:cs typeface="Yuanti SC" charset="-122"/>
              </a:defRPr>
            </a:pPr>
            <a:r>
              <a:rPr lang="en-US" sz="1800" dirty="0"/>
              <a:t>0-40</a:t>
            </a:r>
            <a:r>
              <a:rPr lang="zh-CN" sz="1800" dirty="0"/>
              <a:t>分  学习时间分布</a:t>
            </a:r>
          </a:p>
        </c:rich>
      </c:tx>
      <c:layout>
        <c:manualLayout>
          <c:xMode val="edge"/>
          <c:yMode val="edge"/>
          <c:x val="0.229140007229029"/>
          <c:y val="7.163489075550970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学习耗时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B1F-6E49-92E0-D74580C34D7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B1F-6E49-92E0-D74580C34D7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B1F-6E49-92E0-D74580C34D7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B1F-6E49-92E0-D74580C34D7B}"/>
              </c:ext>
            </c:extLst>
          </c:dPt>
          <c:cat>
            <c:strRef>
              <c:f>工作表1!$A$2:$A$5</c:f>
              <c:strCache>
                <c:ptCount val="2"/>
                <c:pt idx="0">
                  <c:v>L1知识点学习</c:v>
                </c:pt>
                <c:pt idx="1">
                  <c:v>L2/3知识点学习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B1F-6E49-92E0-D74580C34D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>
                  <a:lumMod val="50000"/>
                </a:schemeClr>
              </a:solidFill>
              <a:latin typeface="Yuanti SC" charset="-122"/>
              <a:ea typeface="Yuanti SC" charset="-122"/>
              <a:cs typeface="Yuanti SC" charset="-122"/>
            </a:defRPr>
          </a:pPr>
          <a:endParaRPr lang="zh-CN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bg1">
              <a:lumMod val="50000"/>
            </a:schemeClr>
          </a:solidFill>
          <a:latin typeface="Yuanti SC" charset="-122"/>
          <a:ea typeface="Yuanti SC" charset="-122"/>
          <a:cs typeface="Yuanti SC" charset="-122"/>
        </a:defRPr>
      </a:pPr>
      <a:endParaRPr lang="zh-CN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Yuanti SC" charset="-122"/>
                <a:ea typeface="Yuanti SC" charset="-122"/>
                <a:cs typeface="Yuanti SC" charset="-122"/>
              </a:defRPr>
            </a:pPr>
            <a:r>
              <a:rPr lang="en-US" sz="1800" dirty="0"/>
              <a:t>40-60</a:t>
            </a:r>
            <a:r>
              <a:rPr lang="zh-CN" sz="1800" dirty="0"/>
              <a:t>分  学习时间分布</a:t>
            </a:r>
          </a:p>
        </c:rich>
      </c:tx>
      <c:layout>
        <c:manualLayout>
          <c:xMode val="edge"/>
          <c:yMode val="edge"/>
          <c:x val="0.20962771098914099"/>
          <c:y val="5.8610365163598799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EE7-534F-9303-4F1C03C0AE0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EE7-534F-9303-4F1C03C0AE0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EE7-534F-9303-4F1C03C0AE0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EE7-534F-9303-4F1C03C0AE0D}"/>
              </c:ext>
            </c:extLst>
          </c:dPt>
          <c:cat>
            <c:strRef>
              <c:f>工作表1!$A$2:$A$5</c:f>
              <c:strCache>
                <c:ptCount val="2"/>
                <c:pt idx="0">
                  <c:v>L1知识点学习</c:v>
                </c:pt>
                <c:pt idx="1">
                  <c:v>L2/3知识点学习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EE7-534F-9303-4F1C03C0AE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>
                  <a:lumMod val="50000"/>
                </a:schemeClr>
              </a:solidFill>
              <a:latin typeface="Yuanti SC" charset="-122"/>
              <a:ea typeface="Yuanti SC" charset="-122"/>
              <a:cs typeface="Yuanti SC" charset="-122"/>
            </a:defRPr>
          </a:pPr>
          <a:endParaRPr lang="zh-CN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bg1">
              <a:lumMod val="50000"/>
            </a:schemeClr>
          </a:solidFill>
          <a:latin typeface="Yuanti SC" charset="-122"/>
          <a:ea typeface="Yuanti SC" charset="-122"/>
          <a:cs typeface="Yuanti SC" charset="-122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2160" b="0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Yuanti SC" charset="-122"/>
                <a:ea typeface="Yuanti SC" charset="-122"/>
                <a:cs typeface="Yuanti SC" charset="-122"/>
              </a:defRPr>
            </a:pPr>
            <a:r>
              <a:rPr lang="en-US" sz="1800" dirty="0"/>
              <a:t>60-70</a:t>
            </a:r>
            <a:r>
              <a:rPr lang="zh-CN" sz="1800" dirty="0"/>
              <a:t>分  学习时间分布</a:t>
            </a:r>
          </a:p>
        </c:rich>
      </c:tx>
      <c:layout>
        <c:manualLayout>
          <c:xMode val="edge"/>
          <c:yMode val="edge"/>
          <c:x val="0.238328383713622"/>
          <c:y val="6.2623222696233799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学习耗时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9B8-F64B-ACAE-9006598923C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9B8-F64B-ACAE-9006598923C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9B8-F64B-ACAE-9006598923C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9B8-F64B-ACAE-9006598923C9}"/>
              </c:ext>
            </c:extLst>
          </c:dPt>
          <c:cat>
            <c:strRef>
              <c:f>工作表1!$A$2:$A$5</c:f>
              <c:strCache>
                <c:ptCount val="3"/>
                <c:pt idx="0">
                  <c:v>L1知识点学习</c:v>
                </c:pt>
                <c:pt idx="1">
                  <c:v>L2/3知识点学习</c:v>
                </c:pt>
                <c:pt idx="2">
                  <c:v>新课学习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50</c:v>
                </c:pt>
                <c:pt idx="1">
                  <c:v>35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9B8-F64B-ACAE-9006598923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>
                  <a:lumMod val="50000"/>
                </a:schemeClr>
              </a:solidFill>
              <a:latin typeface="Yuanti SC" charset="-122"/>
              <a:ea typeface="Yuanti SC" charset="-122"/>
              <a:cs typeface="Yuanti SC" charset="-122"/>
            </a:defRPr>
          </a:pPr>
          <a:endParaRPr lang="zh-CN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bg1">
              <a:lumMod val="50000"/>
            </a:schemeClr>
          </a:solidFill>
          <a:latin typeface="Yuanti SC" charset="-122"/>
          <a:ea typeface="Yuanti SC" charset="-122"/>
          <a:cs typeface="Yuanti SC" charset="-122"/>
        </a:defRPr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2160" b="0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Yuanti SC" charset="-122"/>
                <a:ea typeface="Yuanti SC" charset="-122"/>
                <a:cs typeface="Yuanti SC" charset="-122"/>
              </a:defRPr>
            </a:pPr>
            <a:r>
              <a:rPr lang="en-US" altLang="zh-CN" sz="1800" dirty="0"/>
              <a:t>7</a:t>
            </a:r>
            <a:r>
              <a:rPr lang="en-US" sz="1800" dirty="0"/>
              <a:t>0-</a:t>
            </a:r>
            <a:r>
              <a:rPr lang="en-US" altLang="zh-CN" sz="1800" dirty="0"/>
              <a:t>8</a:t>
            </a:r>
            <a:r>
              <a:rPr lang="en-US" sz="1800" dirty="0"/>
              <a:t>0</a:t>
            </a:r>
            <a:r>
              <a:rPr lang="zh-CN" sz="1800" dirty="0"/>
              <a:t>分  学习时间分布</a:t>
            </a:r>
          </a:p>
        </c:rich>
      </c:tx>
      <c:layout>
        <c:manualLayout>
          <c:xMode val="edge"/>
          <c:yMode val="edge"/>
          <c:x val="0.240295325158394"/>
          <c:y val="5.2186018913528302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学习耗时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DAF-E045-8C56-E606EEEC96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AF-E045-8C56-E606EEEC96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DAF-E045-8C56-E606EEEC96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DAF-E045-8C56-E606EEEC9689}"/>
              </c:ext>
            </c:extLst>
          </c:dPt>
          <c:cat>
            <c:strRef>
              <c:f>工作表1!$A$2:$A$5</c:f>
              <c:strCache>
                <c:ptCount val="3"/>
                <c:pt idx="0">
                  <c:v>L1知识点学习</c:v>
                </c:pt>
                <c:pt idx="1">
                  <c:v>L2/3知识点学习</c:v>
                </c:pt>
                <c:pt idx="2">
                  <c:v>新课学习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40</c:v>
                </c:pt>
                <c:pt idx="1">
                  <c:v>30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DAF-E045-8C56-E606EEEC96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>
                  <a:lumMod val="50000"/>
                </a:schemeClr>
              </a:solidFill>
              <a:latin typeface="Yuanti SC" charset="-122"/>
              <a:ea typeface="Yuanti SC" charset="-122"/>
              <a:cs typeface="Yuanti SC" charset="-122"/>
            </a:defRPr>
          </a:pPr>
          <a:endParaRPr lang="zh-CN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bg1">
              <a:lumMod val="50000"/>
            </a:schemeClr>
          </a:solidFill>
          <a:latin typeface="Yuanti SC" charset="-122"/>
          <a:ea typeface="Yuanti SC" charset="-122"/>
          <a:cs typeface="Yuanti SC" charset="-122"/>
        </a:defRPr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2160" b="0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Yuanti SC" charset="-122"/>
                <a:ea typeface="Yuanti SC" charset="-122"/>
                <a:cs typeface="Yuanti SC" charset="-122"/>
              </a:defRPr>
            </a:pPr>
            <a:r>
              <a:rPr lang="en-US" altLang="zh-CN" sz="1800" dirty="0"/>
              <a:t>8</a:t>
            </a:r>
            <a:r>
              <a:rPr lang="en-US" sz="1800" dirty="0"/>
              <a:t>0-</a:t>
            </a:r>
            <a:r>
              <a:rPr lang="en-US" altLang="zh-CN" sz="1800" dirty="0"/>
              <a:t>9</a:t>
            </a:r>
            <a:r>
              <a:rPr lang="en-US" sz="1800" dirty="0"/>
              <a:t>0</a:t>
            </a:r>
            <a:r>
              <a:rPr lang="zh-CN" sz="1800" dirty="0"/>
              <a:t>分  学习时间分布</a:t>
            </a:r>
          </a:p>
        </c:rich>
      </c:tx>
      <c:layout>
        <c:manualLayout>
          <c:xMode val="edge"/>
          <c:yMode val="edge"/>
          <c:x val="0.23719476807342599"/>
          <c:y val="5.2186018913528302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2E6-CB41-9828-0B257CB3092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2E6-CB41-9828-0B257CB3092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2E6-CB41-9828-0B257CB3092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2E6-CB41-9828-0B257CB30923}"/>
              </c:ext>
            </c:extLst>
          </c:dPt>
          <c:cat>
            <c:strRef>
              <c:f>工作表1!$A$2:$A$5</c:f>
              <c:strCache>
                <c:ptCount val="4"/>
                <c:pt idx="0">
                  <c:v>L1知识点学习</c:v>
                </c:pt>
                <c:pt idx="1">
                  <c:v>L2/3知识点学习</c:v>
                </c:pt>
                <c:pt idx="2">
                  <c:v>竞赛知识点学习</c:v>
                </c:pt>
                <c:pt idx="3">
                  <c:v>新课学习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25</c:v>
                </c:pt>
                <c:pt idx="1">
                  <c:v>20</c:v>
                </c:pt>
                <c:pt idx="2">
                  <c:v>30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2E6-CB41-9828-0B257CB309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>
                  <a:lumMod val="50000"/>
                </a:schemeClr>
              </a:solidFill>
              <a:latin typeface="Yuanti SC" charset="-122"/>
              <a:ea typeface="Yuanti SC" charset="-122"/>
              <a:cs typeface="Yuanti SC" charset="-122"/>
            </a:defRPr>
          </a:pPr>
          <a:endParaRPr lang="zh-CN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bg1">
              <a:lumMod val="50000"/>
            </a:schemeClr>
          </a:solidFill>
          <a:latin typeface="Yuanti SC" charset="-122"/>
          <a:ea typeface="Yuanti SC" charset="-122"/>
          <a:cs typeface="Yuanti SC" charset="-122"/>
        </a:defRPr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2160" b="0" i="0" u="none" strike="noStrike" kern="1200" spc="0" baseline="0">
                <a:solidFill>
                  <a:schemeClr val="bg1">
                    <a:lumMod val="50000"/>
                  </a:schemeClr>
                </a:solidFill>
                <a:latin typeface="Yuanti SC" charset="-122"/>
                <a:ea typeface="Yuanti SC" charset="-122"/>
                <a:cs typeface="Yuanti SC" charset="-122"/>
              </a:defRPr>
            </a:pPr>
            <a:r>
              <a:rPr lang="en-US" altLang="zh-CN" sz="1800" dirty="0"/>
              <a:t>9</a:t>
            </a:r>
            <a:r>
              <a:rPr lang="en-US" sz="1800" dirty="0"/>
              <a:t>0-</a:t>
            </a:r>
            <a:r>
              <a:rPr lang="en-US" altLang="zh-CN" sz="1800" dirty="0"/>
              <a:t>10</a:t>
            </a:r>
            <a:r>
              <a:rPr lang="en-US" sz="1800" dirty="0"/>
              <a:t>0</a:t>
            </a:r>
            <a:r>
              <a:rPr lang="zh-CN" sz="1800" dirty="0"/>
              <a:t>分  学习时间分布</a:t>
            </a:r>
          </a:p>
        </c:rich>
      </c:tx>
      <c:layout>
        <c:manualLayout>
          <c:xMode val="edge"/>
          <c:yMode val="edge"/>
          <c:x val="0.18227055253759999"/>
          <c:y val="6.6102290623802407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F42-DF41-8332-C80D7688C29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F42-DF41-8332-C80D7688C29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F42-DF41-8332-C80D7688C29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F42-DF41-8332-C80D7688C297}"/>
              </c:ext>
            </c:extLst>
          </c:dPt>
          <c:cat>
            <c:strRef>
              <c:f>工作表1!$A$2:$A$5</c:f>
              <c:strCache>
                <c:ptCount val="4"/>
                <c:pt idx="0">
                  <c:v>L1知识点学习</c:v>
                </c:pt>
                <c:pt idx="1">
                  <c:v>L2/3知识点学习</c:v>
                </c:pt>
                <c:pt idx="2">
                  <c:v>竞赛知识点学习</c:v>
                </c:pt>
                <c:pt idx="3">
                  <c:v>新课学习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15</c:v>
                </c:pt>
                <c:pt idx="1">
                  <c:v>10</c:v>
                </c:pt>
                <c:pt idx="2">
                  <c:v>35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F42-DF41-8332-C80D7688C2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>
                  <a:lumMod val="50000"/>
                </a:schemeClr>
              </a:solidFill>
              <a:latin typeface="Yuanti SC" charset="-122"/>
              <a:ea typeface="Yuanti SC" charset="-122"/>
              <a:cs typeface="Yuanti SC" charset="-122"/>
            </a:defRPr>
          </a:pPr>
          <a:endParaRPr lang="zh-CN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bg1">
              <a:lumMod val="50000"/>
            </a:schemeClr>
          </a:solidFill>
          <a:latin typeface="Yuanti SC" charset="-122"/>
          <a:ea typeface="Yuanti SC" charset="-122"/>
          <a:cs typeface="Yuanti SC" charset="-122"/>
        </a:defRPr>
      </a:pPr>
      <a:endParaRPr lang="zh-CN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0.36598</cdr:x>
      <cdr:y>0.29217</cdr:y>
    </cdr:from>
    <cdr:to>
      <cdr:x>0.46319</cdr:x>
      <cdr:y>0.36882</cdr:y>
    </cdr:to>
    <cdr:sp macro="" textlink="">
      <cdr:nvSpPr>
        <cdr:cNvPr id="2" name="文本框 1"/>
        <cdr:cNvSpPr txBox="1"/>
      </cdr:nvSpPr>
      <cdr:spPr>
        <a:xfrm xmlns:a="http://schemas.openxmlformats.org/drawingml/2006/main">
          <a:off x="1720293" y="1139578"/>
          <a:ext cx="456940" cy="2989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zh-CN" sz="1400">
              <a:solidFill>
                <a:schemeClr val="bg1"/>
              </a:solidFill>
            </a:rPr>
            <a:t>20%</a:t>
          </a:r>
          <a:endParaRPr lang="zh-CN" altLang="en-US" sz="1400" dirty="0">
            <a:solidFill>
              <a:schemeClr val="bg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59E39-63EB-484A-BAF4-A72594ACA615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6D389-A511-4987-94CA-E0A9625E23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781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6D389-A511-4987-94CA-E0A9625E23D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5186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6D389-A511-4987-94CA-E0A9625E23D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561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6D389-A511-4987-94CA-E0A9625E23D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71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6D389-A511-4987-94CA-E0A9625E23D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28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EB8B6-2AF8-42D6-B730-4A114870B8C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681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EB8B6-2AF8-42D6-B730-4A114870B8C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388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EB8B6-2AF8-42D6-B730-4A114870B8C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440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EB8B6-2AF8-42D6-B730-4A114870B8C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596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EB8B6-2AF8-42D6-B730-4A114870B8C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31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EB8B6-2AF8-42D6-B730-4A114870B8C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74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EEB8B6-2AF8-42D6-B730-4A114870B8C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715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5CD906-BD35-4CA7-89E5-AAAFEEADAC79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F1BEF1-956C-4536-A121-913C0051052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26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B52574-C7ED-4351-9407-52283A4F22E7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776BDA-057A-4242-8780-50AD0CE18D69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39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0A28C-86B1-436F-9E4E-51E8DA538D4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6298D-C9BC-48FF-B93A-88DC9B51C84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89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 panose="020F0502020204030204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 panose="020F0502020204030204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3476">
                  <a:shade val="30000"/>
                  <a:satMod val="115000"/>
                </a:srgbClr>
              </a:gs>
              <a:gs pos="50000">
                <a:srgbClr val="013476">
                  <a:shade val="67500"/>
                  <a:satMod val="115000"/>
                </a:srgbClr>
              </a:gs>
              <a:gs pos="100000">
                <a:srgbClr val="013476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Calibri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7461424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65202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A593DA-AF14-41DB-9122-B7D0FCE437D1}" type="datetimeFigureOut">
              <a:rPr lang="zh-CN" altLang="en-US" smtClean="0"/>
              <a:t>2018/11/1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61F95F-2734-442B-B366-496F73F0CC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62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388840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775950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2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3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2695350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92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097631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44850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A452F7-173B-4F41-98FC-6B4E635E721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15B5AB-E3B5-4752-946E-59F0851EB9F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49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689591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3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5144147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156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7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5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2739694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16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1538979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3476">
                  <a:shade val="30000"/>
                  <a:satMod val="115000"/>
                </a:srgbClr>
              </a:gs>
              <a:gs pos="50000">
                <a:srgbClr val="013476">
                  <a:shade val="67500"/>
                  <a:satMod val="115000"/>
                </a:srgbClr>
              </a:gs>
              <a:gs pos="100000">
                <a:srgbClr val="013476">
                  <a:shade val="100000"/>
                  <a:satMod val="115000"/>
                </a:srgbClr>
              </a:gs>
            </a:gsLst>
            <a:lin ang="16200000" scaled="1"/>
            <a:tileRect/>
          </a:gra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4041364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181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2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8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5282897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191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4965761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20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31867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210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248049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22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22599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BDC61-3383-40F9-AD16-8973D0BED0C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88A35-0EE5-44D6-BCB8-9599803925BD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09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237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3527259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255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5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4447389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264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1321345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27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7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7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5769328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28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2698561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2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9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30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6266861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308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0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3144205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318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6155680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32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2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062561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36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066174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8DD46-6E5E-4441-9172-6D4FBBA2A60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EC3B-EBAF-425A-8E8E-47C4B4B5639B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13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345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4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0883442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6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6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2985739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372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7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4359160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38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82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38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3513887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39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5088693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4732289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40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7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40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0848099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416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17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734239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426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2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4027875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43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412906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91632E-8AAA-4310-A602-A6D3B5E0A68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B466C-46E3-4B4D-8964-AB9018E81CAC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19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4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4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1773613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453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5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2366290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46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6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4461230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7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584113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480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8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3637100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48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0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9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765516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4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5282639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6749120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514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15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51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9021742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524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5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2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679431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889C3A-FCB4-4331-BFA7-A36E1A07C54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B472E-F78B-40FB-BE06-E0568B0CDA0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82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53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1175028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54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4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0179088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55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5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1980528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56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6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2459870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和内容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57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7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3999815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579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8121358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58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5270501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597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8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9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0463635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60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9518652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113211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85D4E6-2240-493C-8510-138592B28B38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18F490-952A-4252-99EC-9DA04E9716F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0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622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23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62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3046171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632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3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4486624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64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9501931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anchor="ctr"/>
          <a:lstStyle/>
          <a:p>
            <a:r>
              <a:t>标题文本</a:t>
            </a:r>
          </a:p>
        </p:txBody>
      </p:sp>
      <p:sp>
        <p:nvSpPr>
          <p:cNvPr id="651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5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1992314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ge_bg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图片 3" descr="图片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69" name="wave sounds" descr="wave sounds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2957175" y="-609600"/>
            <a:ext cx="571500" cy="571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7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0476526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标题幻灯片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图片 6" descr="图片 6"/>
          <p:cNvPicPr>
            <a:picLocks noChangeAspect="1"/>
          </p:cNvPicPr>
          <p:nvPr/>
        </p:nvPicPr>
        <p:blipFill>
          <a:blip r:embed="rId2" cstate="print"/>
          <a:srcRect b="15748"/>
          <a:stretch>
            <a:fillRect/>
          </a:stretch>
        </p:blipFill>
        <p:spPr>
          <a:xfrm>
            <a:off x="0" y="-1"/>
            <a:ext cx="12192000" cy="68453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78" name="矩形 7"/>
          <p:cNvSpPr/>
          <p:nvPr/>
        </p:nvSpPr>
        <p:spPr>
          <a:xfrm>
            <a:off x="0" y="-12700"/>
            <a:ext cx="12192000" cy="6858000"/>
          </a:xfrm>
          <a:prstGeom prst="rect">
            <a:avLst/>
          </a:prstGeom>
          <a:gradFill>
            <a:gsLst>
              <a:gs pos="31000">
                <a:srgbClr val="090E12">
                  <a:alpha val="20000"/>
                </a:srgbClr>
              </a:gs>
              <a:gs pos="100000">
                <a:srgbClr val="090E12"/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67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48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68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0" indent="457200" algn="ctr">
              <a:buSzTx/>
              <a:buFontTx/>
              <a:buNone/>
              <a:defRPr sz="24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0" indent="914400" algn="ctr">
              <a:buSzTx/>
              <a:buFontTx/>
              <a:buNone/>
              <a:defRPr sz="24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0" indent="1371600" algn="ctr">
              <a:buSzTx/>
              <a:buFontTx/>
              <a:buNone/>
              <a:defRPr sz="24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0" indent="1828800" algn="ctr">
              <a:buSzTx/>
              <a:buFontTx/>
              <a:buNone/>
              <a:defRPr sz="24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5176691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仅标题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125979" y="761365"/>
            <a:ext cx="7940042" cy="650876"/>
          </a:xfrm>
          <a:prstGeom prst="rect">
            <a:avLst/>
          </a:prstGeom>
        </p:spPr>
        <p:txBody>
          <a:bodyPr anchor="ctr"/>
          <a:lstStyle>
            <a:lvl1pPr algn="ctr">
              <a:defRPr sz="28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68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552411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空白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310344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标题和内容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50875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71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1155700"/>
            <a:ext cx="10515600" cy="50212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714375" indent="-257175">
              <a:defRPr sz="18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1208405" indent="-294005">
              <a:defRPr sz="18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1714500" indent="-342900">
              <a:defRPr sz="18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2171700" indent="-342900">
              <a:defRPr sz="18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72344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节标题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72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5637781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13AFA5-D88B-44B6-AFC8-688B0AEA01C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2F5E7-04AF-4EED-9079-EC569ABE84C5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62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两栏内容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50875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731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714375" indent="-257175">
              <a:defRPr sz="18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1208405" indent="-294005">
              <a:defRPr sz="18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1714500" indent="-342900">
              <a:defRPr sz="18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2171700" indent="-342900">
              <a:defRPr sz="18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3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1316255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比较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7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0" indent="457200">
              <a:buSzTx/>
              <a:buFontTx/>
              <a:buNone/>
              <a:defRPr sz="2400" b="1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0" indent="914400">
              <a:buSzTx/>
              <a:buFontTx/>
              <a:buNone/>
              <a:defRPr sz="2400" b="1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0" indent="1371600">
              <a:buSzTx/>
              <a:buFontTx/>
              <a:buNone/>
              <a:defRPr sz="2400" b="1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0" indent="1828800">
              <a:buSzTx/>
              <a:buFontTx/>
              <a:buNone/>
              <a:defRPr sz="2400" b="1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4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637699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内容与标题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750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718185" indent="-260985">
              <a:defRPr sz="32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1219200" indent="-304800">
              <a:defRPr sz="32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1737360" indent="-365760">
              <a:defRPr sz="32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2194560" indent="-365760">
              <a:defRPr sz="32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1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/>
          </a:p>
        </p:txBody>
      </p:sp>
      <p:sp>
        <p:nvSpPr>
          <p:cNvPr id="75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174683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图片与标题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760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1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0" indent="457200">
              <a:buSzTx/>
              <a:buFontTx/>
              <a:buNone/>
              <a:defRPr sz="16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0" indent="914400">
              <a:buSzTx/>
              <a:buFontTx/>
              <a:buNone/>
              <a:defRPr sz="16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0" indent="1371600">
              <a:buSzTx/>
              <a:buFontTx/>
              <a:buNone/>
              <a:defRPr sz="16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0" indent="1828800">
              <a:buSzTx/>
              <a:buFontTx/>
              <a:buNone/>
              <a:defRPr sz="16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3119285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标题和竖排文字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50875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770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1155700"/>
            <a:ext cx="10515600" cy="5021263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714375" indent="-257175">
              <a:defRPr sz="18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1208405" indent="-294005">
              <a:defRPr sz="18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1714500" indent="-342900">
              <a:defRPr sz="18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2171700" indent="-342900">
              <a:defRPr sz="18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028916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垂直排列标题与&#10;文本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77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714375" indent="-257175">
              <a:defRPr sz="18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1208405" indent="-294005">
              <a:defRPr sz="18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1714500" indent="-342900">
              <a:defRPr sz="18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2171700" indent="-342900">
              <a:defRPr sz="1800">
                <a:solidFill>
                  <a:srgbClr val="B4C7E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8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88888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8740538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tIns="22860" bIns="22860" anchor="b"/>
          <a:lstStyle/>
          <a:p>
            <a:r>
              <a:t>标题文本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tIns="22860" bIns="22860"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0" algn="ctr">
              <a:spcBef>
                <a:spcPts val="0"/>
              </a:spcBef>
              <a:buSzTx/>
              <a:buNone/>
              <a:defRPr sz="2200"/>
            </a:lvl2pPr>
            <a:lvl3pPr marL="0" indent="0" algn="ctr">
              <a:spcBef>
                <a:spcPts val="0"/>
              </a:spcBef>
              <a:buSzTx/>
              <a:buNone/>
              <a:defRPr sz="2200"/>
            </a:lvl3pPr>
            <a:lvl4pPr marL="0" indent="0" algn="ctr">
              <a:spcBef>
                <a:spcPts val="0"/>
              </a:spcBef>
              <a:buSzTx/>
              <a:buNone/>
              <a:defRPr sz="2200"/>
            </a:lvl4pPr>
            <a:lvl5pPr marL="0" indent="0" algn="ctr">
              <a:spcBef>
                <a:spcPts val="0"/>
              </a:spcBef>
              <a:buSzTx/>
              <a:buNone/>
              <a:defRPr sz="2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5979516" y="6540500"/>
            <a:ext cx="364841" cy="323165"/>
          </a:xfrm>
          <a:prstGeom prst="rect">
            <a:avLst/>
          </a:prstGeom>
        </p:spPr>
        <p:txBody>
          <a:bodyPr tIns="22860" bIns="22860"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776028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9F8FE-2E27-4490-B69B-857D48B9BDD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E0ABE3-D5A6-4BBF-9CFA-351BC735507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85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63" Type="http://schemas.openxmlformats.org/officeDocument/2006/relationships/slideLayout" Target="../slideLayouts/slideLayout77.xml"/><Relationship Id="rId68" Type="http://schemas.openxmlformats.org/officeDocument/2006/relationships/slideLayout" Target="../slideLayouts/slideLayout82.xml"/><Relationship Id="rId7" Type="http://schemas.openxmlformats.org/officeDocument/2006/relationships/slideLayout" Target="../slideLayouts/slideLayout21.xml"/><Relationship Id="rId7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66" Type="http://schemas.openxmlformats.org/officeDocument/2006/relationships/slideLayout" Target="../slideLayouts/slideLayout80.xml"/><Relationship Id="rId74" Type="http://schemas.openxmlformats.org/officeDocument/2006/relationships/image" Target="../media/image1.jpg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Relationship Id="rId6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74.xml"/><Relationship Id="rId65" Type="http://schemas.openxmlformats.org/officeDocument/2006/relationships/slideLayout" Target="../slideLayouts/slideLayout79.xml"/><Relationship Id="rId73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64" Type="http://schemas.openxmlformats.org/officeDocument/2006/relationships/slideLayout" Target="../slideLayouts/slideLayout78.xml"/><Relationship Id="rId69" Type="http://schemas.openxmlformats.org/officeDocument/2006/relationships/slideLayout" Target="../slideLayouts/slideLayout83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72" Type="http://schemas.openxmlformats.org/officeDocument/2006/relationships/slideLayout" Target="../slideLayouts/slideLayout86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67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62" Type="http://schemas.openxmlformats.org/officeDocument/2006/relationships/slideLayout" Target="../slideLayouts/slideLayout76.xml"/><Relationship Id="rId70" Type="http://schemas.openxmlformats.org/officeDocument/2006/relationships/slideLayout" Target="../slideLayouts/slideLayout8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941AC40-092A-42D4-BB91-61791D198ECF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2018/11/1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2B7FC26-DAB7-4AC7-9653-5E8F578BC67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13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</p:sldLayoutIdLst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53491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97" r:id="rId2"/>
    <p:sldLayoutId id="2147484000" r:id="rId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66545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43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956" r:id="rId32"/>
    <p:sldLayoutId id="2147483957" r:id="rId33"/>
    <p:sldLayoutId id="2147483958" r:id="rId34"/>
    <p:sldLayoutId id="2147483959" r:id="rId35"/>
    <p:sldLayoutId id="2147483960" r:id="rId36"/>
    <p:sldLayoutId id="2147483961" r:id="rId37"/>
    <p:sldLayoutId id="2147483962" r:id="rId38"/>
    <p:sldLayoutId id="2147483963" r:id="rId39"/>
    <p:sldLayoutId id="2147483964" r:id="rId40"/>
    <p:sldLayoutId id="2147483965" r:id="rId41"/>
    <p:sldLayoutId id="2147483966" r:id="rId42"/>
    <p:sldLayoutId id="2147483967" r:id="rId43"/>
    <p:sldLayoutId id="2147483968" r:id="rId44"/>
    <p:sldLayoutId id="2147483969" r:id="rId45"/>
    <p:sldLayoutId id="2147483970" r:id="rId46"/>
    <p:sldLayoutId id="2147483971" r:id="rId47"/>
    <p:sldLayoutId id="2147483972" r:id="rId48"/>
    <p:sldLayoutId id="2147483973" r:id="rId49"/>
    <p:sldLayoutId id="2147483974" r:id="rId50"/>
    <p:sldLayoutId id="2147483975" r:id="rId51"/>
    <p:sldLayoutId id="2147483976" r:id="rId52"/>
    <p:sldLayoutId id="2147483977" r:id="rId53"/>
    <p:sldLayoutId id="2147483978" r:id="rId54"/>
    <p:sldLayoutId id="2147483979" r:id="rId55"/>
    <p:sldLayoutId id="2147483980" r:id="rId56"/>
    <p:sldLayoutId id="2147483981" r:id="rId57"/>
    <p:sldLayoutId id="2147483982" r:id="rId58"/>
    <p:sldLayoutId id="2147483983" r:id="rId59"/>
    <p:sldLayoutId id="2147483984" r:id="rId60"/>
    <p:sldLayoutId id="2147483985" r:id="rId61"/>
    <p:sldLayoutId id="2147483986" r:id="rId62"/>
    <p:sldLayoutId id="2147483987" r:id="rId63"/>
    <p:sldLayoutId id="2147483988" r:id="rId64"/>
    <p:sldLayoutId id="2147483989" r:id="rId65"/>
    <p:sldLayoutId id="2147483990" r:id="rId66"/>
    <p:sldLayoutId id="2147483991" r:id="rId67"/>
    <p:sldLayoutId id="2147483992" r:id="rId68"/>
    <p:sldLayoutId id="2147483993" r:id="rId69"/>
    <p:sldLayoutId id="2147483994" r:id="rId70"/>
    <p:sldLayoutId id="2147483995" r:id="rId71"/>
    <p:sldLayoutId id="2147483996" r:id="rId7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 panose="020F0502020204030204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hyperlink" Target="http://7niu.media1.classba.cn/wl_demo_lx_ldsys_01.mp4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jpeg"/><Relationship Id="rId4" Type="http://schemas.openxmlformats.org/officeDocument/2006/relationships/image" Target="../media/image47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jpeg">
            <a:extLst>
              <a:ext uri="{FF2B5EF4-FFF2-40B4-BE49-F238E27FC236}">
                <a16:creationId xmlns:a16="http://schemas.microsoft.com/office/drawing/2014/main" id="{CE2179F3-8C1F-4C81-BCE6-F6B3577672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31116"/>
            <a:extLst/>
          </a:blip>
          <a:srcRect t="740" r="6432"/>
          <a:stretch>
            <a:fillRect/>
          </a:stretch>
        </p:blipFill>
        <p:spPr>
          <a:xfrm>
            <a:off x="43543" y="-70757"/>
            <a:ext cx="5317958" cy="6768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600" extrusionOk="0">
                <a:moveTo>
                  <a:pt x="0" y="0"/>
                </a:moveTo>
                <a:lnTo>
                  <a:pt x="0" y="10719"/>
                </a:lnTo>
                <a:lnTo>
                  <a:pt x="0" y="21600"/>
                </a:lnTo>
                <a:lnTo>
                  <a:pt x="6779" y="21600"/>
                </a:lnTo>
                <a:cubicBezTo>
                  <a:pt x="9146" y="21600"/>
                  <a:pt x="10686" y="21597"/>
                  <a:pt x="11729" y="21587"/>
                </a:cubicBezTo>
                <a:lnTo>
                  <a:pt x="11757" y="20774"/>
                </a:lnTo>
                <a:lnTo>
                  <a:pt x="11787" y="19948"/>
                </a:lnTo>
                <a:lnTo>
                  <a:pt x="12144" y="19975"/>
                </a:lnTo>
                <a:cubicBezTo>
                  <a:pt x="12341" y="19990"/>
                  <a:pt x="12554" y="20037"/>
                  <a:pt x="12618" y="20078"/>
                </a:cubicBezTo>
                <a:cubicBezTo>
                  <a:pt x="12693" y="20127"/>
                  <a:pt x="12752" y="20114"/>
                  <a:pt x="12788" y="20041"/>
                </a:cubicBezTo>
                <a:cubicBezTo>
                  <a:pt x="12818" y="19979"/>
                  <a:pt x="13019" y="19902"/>
                  <a:pt x="13233" y="19871"/>
                </a:cubicBezTo>
                <a:cubicBezTo>
                  <a:pt x="13448" y="19839"/>
                  <a:pt x="13885" y="19744"/>
                  <a:pt x="14205" y="19659"/>
                </a:cubicBezTo>
                <a:cubicBezTo>
                  <a:pt x="14524" y="19575"/>
                  <a:pt x="14851" y="19526"/>
                  <a:pt x="14931" y="19550"/>
                </a:cubicBezTo>
                <a:cubicBezTo>
                  <a:pt x="15021" y="19577"/>
                  <a:pt x="15097" y="19531"/>
                  <a:pt x="15131" y="19428"/>
                </a:cubicBezTo>
                <a:cubicBezTo>
                  <a:pt x="15165" y="19323"/>
                  <a:pt x="15302" y="19244"/>
                  <a:pt x="15499" y="19212"/>
                </a:cubicBezTo>
                <a:cubicBezTo>
                  <a:pt x="15670" y="19185"/>
                  <a:pt x="15800" y="19141"/>
                  <a:pt x="15789" y="19113"/>
                </a:cubicBezTo>
                <a:cubicBezTo>
                  <a:pt x="15778" y="19085"/>
                  <a:pt x="15859" y="18981"/>
                  <a:pt x="15967" y="18883"/>
                </a:cubicBezTo>
                <a:cubicBezTo>
                  <a:pt x="16114" y="18749"/>
                  <a:pt x="16196" y="18726"/>
                  <a:pt x="16297" y="18792"/>
                </a:cubicBezTo>
                <a:cubicBezTo>
                  <a:pt x="16397" y="18858"/>
                  <a:pt x="16430" y="18847"/>
                  <a:pt x="16430" y="18752"/>
                </a:cubicBezTo>
                <a:cubicBezTo>
                  <a:pt x="16430" y="18616"/>
                  <a:pt x="17055" y="18182"/>
                  <a:pt x="17271" y="18168"/>
                </a:cubicBezTo>
                <a:cubicBezTo>
                  <a:pt x="17635" y="18143"/>
                  <a:pt x="17667" y="18127"/>
                  <a:pt x="17611" y="17989"/>
                </a:cubicBezTo>
                <a:cubicBezTo>
                  <a:pt x="17545" y="17825"/>
                  <a:pt x="17776" y="17529"/>
                  <a:pt x="17970" y="17529"/>
                </a:cubicBezTo>
                <a:cubicBezTo>
                  <a:pt x="18040" y="17529"/>
                  <a:pt x="18105" y="17448"/>
                  <a:pt x="18114" y="17347"/>
                </a:cubicBezTo>
                <a:cubicBezTo>
                  <a:pt x="18132" y="17163"/>
                  <a:pt x="18552" y="16787"/>
                  <a:pt x="18699" y="16825"/>
                </a:cubicBezTo>
                <a:cubicBezTo>
                  <a:pt x="18742" y="16836"/>
                  <a:pt x="18777" y="16788"/>
                  <a:pt x="18777" y="16719"/>
                </a:cubicBezTo>
                <a:cubicBezTo>
                  <a:pt x="18777" y="16521"/>
                  <a:pt x="19083" y="16109"/>
                  <a:pt x="19190" y="16162"/>
                </a:cubicBezTo>
                <a:cubicBezTo>
                  <a:pt x="19244" y="16188"/>
                  <a:pt x="19288" y="16416"/>
                  <a:pt x="19288" y="16668"/>
                </a:cubicBezTo>
                <a:lnTo>
                  <a:pt x="19288" y="17127"/>
                </a:lnTo>
                <a:lnTo>
                  <a:pt x="19809" y="17099"/>
                </a:lnTo>
                <a:cubicBezTo>
                  <a:pt x="20072" y="17084"/>
                  <a:pt x="20260" y="17098"/>
                  <a:pt x="20371" y="17135"/>
                </a:cubicBezTo>
                <a:lnTo>
                  <a:pt x="20371" y="16611"/>
                </a:lnTo>
                <a:cubicBezTo>
                  <a:pt x="20371" y="16609"/>
                  <a:pt x="20371" y="16608"/>
                  <a:pt x="20371" y="16607"/>
                </a:cubicBezTo>
                <a:cubicBezTo>
                  <a:pt x="20371" y="16482"/>
                  <a:pt x="20369" y="16385"/>
                  <a:pt x="20365" y="16309"/>
                </a:cubicBezTo>
                <a:cubicBezTo>
                  <a:pt x="20365" y="16308"/>
                  <a:pt x="20365" y="16308"/>
                  <a:pt x="20365" y="16307"/>
                </a:cubicBezTo>
                <a:cubicBezTo>
                  <a:pt x="20357" y="16157"/>
                  <a:pt x="20336" y="16092"/>
                  <a:pt x="20288" y="16058"/>
                </a:cubicBezTo>
                <a:cubicBezTo>
                  <a:pt x="20268" y="16047"/>
                  <a:pt x="20246" y="16044"/>
                  <a:pt x="20216" y="16044"/>
                </a:cubicBezTo>
                <a:cubicBezTo>
                  <a:pt x="20131" y="16044"/>
                  <a:pt x="20038" y="16025"/>
                  <a:pt x="20009" y="16002"/>
                </a:cubicBezTo>
                <a:cubicBezTo>
                  <a:pt x="19925" y="15936"/>
                  <a:pt x="20110" y="15713"/>
                  <a:pt x="20247" y="15713"/>
                </a:cubicBezTo>
                <a:cubicBezTo>
                  <a:pt x="20288" y="15713"/>
                  <a:pt x="20318" y="15709"/>
                  <a:pt x="20337" y="15701"/>
                </a:cubicBezTo>
                <a:cubicBezTo>
                  <a:pt x="20346" y="15691"/>
                  <a:pt x="20354" y="15679"/>
                  <a:pt x="20363" y="15668"/>
                </a:cubicBezTo>
                <a:cubicBezTo>
                  <a:pt x="20359" y="15639"/>
                  <a:pt x="20314" y="15596"/>
                  <a:pt x="20228" y="15547"/>
                </a:cubicBezTo>
                <a:cubicBezTo>
                  <a:pt x="20098" y="15472"/>
                  <a:pt x="20103" y="15460"/>
                  <a:pt x="20271" y="15389"/>
                </a:cubicBezTo>
                <a:cubicBezTo>
                  <a:pt x="20372" y="15346"/>
                  <a:pt x="20454" y="15252"/>
                  <a:pt x="20454" y="15179"/>
                </a:cubicBezTo>
                <a:cubicBezTo>
                  <a:pt x="20454" y="15106"/>
                  <a:pt x="20507" y="14965"/>
                  <a:pt x="20570" y="14867"/>
                </a:cubicBezTo>
                <a:cubicBezTo>
                  <a:pt x="20729" y="14622"/>
                  <a:pt x="21112" y="13551"/>
                  <a:pt x="21195" y="13121"/>
                </a:cubicBezTo>
                <a:cubicBezTo>
                  <a:pt x="21233" y="12927"/>
                  <a:pt x="21300" y="12775"/>
                  <a:pt x="21344" y="12781"/>
                </a:cubicBezTo>
                <a:cubicBezTo>
                  <a:pt x="21387" y="12787"/>
                  <a:pt x="21420" y="12594"/>
                  <a:pt x="21416" y="12351"/>
                </a:cubicBezTo>
                <a:cubicBezTo>
                  <a:pt x="21413" y="12109"/>
                  <a:pt x="21458" y="11777"/>
                  <a:pt x="21518" y="11615"/>
                </a:cubicBezTo>
                <a:cubicBezTo>
                  <a:pt x="21593" y="11412"/>
                  <a:pt x="21600" y="11297"/>
                  <a:pt x="21540" y="11240"/>
                </a:cubicBezTo>
                <a:cubicBezTo>
                  <a:pt x="21491" y="11194"/>
                  <a:pt x="21460" y="10866"/>
                  <a:pt x="21469" y="10476"/>
                </a:cubicBezTo>
                <a:cubicBezTo>
                  <a:pt x="21485" y="9825"/>
                  <a:pt x="21427" y="9179"/>
                  <a:pt x="21345" y="9115"/>
                </a:cubicBezTo>
                <a:cubicBezTo>
                  <a:pt x="21324" y="9099"/>
                  <a:pt x="21344" y="9010"/>
                  <a:pt x="21388" y="8918"/>
                </a:cubicBezTo>
                <a:cubicBezTo>
                  <a:pt x="21448" y="8794"/>
                  <a:pt x="21438" y="8721"/>
                  <a:pt x="21350" y="8643"/>
                </a:cubicBezTo>
                <a:cubicBezTo>
                  <a:pt x="21284" y="8584"/>
                  <a:pt x="21170" y="8303"/>
                  <a:pt x="21096" y="8018"/>
                </a:cubicBezTo>
                <a:cubicBezTo>
                  <a:pt x="20943" y="7429"/>
                  <a:pt x="20399" y="6094"/>
                  <a:pt x="20225" y="5880"/>
                </a:cubicBezTo>
                <a:cubicBezTo>
                  <a:pt x="20147" y="5784"/>
                  <a:pt x="20137" y="5724"/>
                  <a:pt x="20197" y="5695"/>
                </a:cubicBezTo>
                <a:cubicBezTo>
                  <a:pt x="20333" y="5628"/>
                  <a:pt x="20303" y="5546"/>
                  <a:pt x="20129" y="5510"/>
                </a:cubicBezTo>
                <a:cubicBezTo>
                  <a:pt x="20003" y="5484"/>
                  <a:pt x="19970" y="5411"/>
                  <a:pt x="19962" y="5134"/>
                </a:cubicBezTo>
                <a:cubicBezTo>
                  <a:pt x="19955" y="4863"/>
                  <a:pt x="19911" y="4764"/>
                  <a:pt x="19764" y="4670"/>
                </a:cubicBezTo>
                <a:cubicBezTo>
                  <a:pt x="19660" y="4604"/>
                  <a:pt x="19531" y="4563"/>
                  <a:pt x="19475" y="4580"/>
                </a:cubicBezTo>
                <a:cubicBezTo>
                  <a:pt x="19419" y="4597"/>
                  <a:pt x="19218" y="4423"/>
                  <a:pt x="19029" y="4193"/>
                </a:cubicBezTo>
                <a:cubicBezTo>
                  <a:pt x="18403" y="3432"/>
                  <a:pt x="17411" y="2628"/>
                  <a:pt x="16330" y="2008"/>
                </a:cubicBezTo>
                <a:cubicBezTo>
                  <a:pt x="15849" y="1732"/>
                  <a:pt x="14448" y="1162"/>
                  <a:pt x="14252" y="1162"/>
                </a:cubicBezTo>
                <a:cubicBezTo>
                  <a:pt x="14190" y="1162"/>
                  <a:pt x="14073" y="1135"/>
                  <a:pt x="13993" y="1103"/>
                </a:cubicBezTo>
                <a:cubicBezTo>
                  <a:pt x="13642" y="961"/>
                  <a:pt x="12797" y="809"/>
                  <a:pt x="12332" y="803"/>
                </a:cubicBezTo>
                <a:lnTo>
                  <a:pt x="11827" y="797"/>
                </a:lnTo>
                <a:lnTo>
                  <a:pt x="11827" y="590"/>
                </a:lnTo>
                <a:lnTo>
                  <a:pt x="11827" y="368"/>
                </a:lnTo>
                <a:lnTo>
                  <a:pt x="11827" y="215"/>
                </a:lnTo>
                <a:lnTo>
                  <a:pt x="11827" y="0"/>
                </a:lnTo>
                <a:lnTo>
                  <a:pt x="0" y="0"/>
                </a:lnTo>
                <a:close/>
                <a:moveTo>
                  <a:pt x="19860" y="17486"/>
                </a:moveTo>
                <a:cubicBezTo>
                  <a:pt x="19832" y="17487"/>
                  <a:pt x="19809" y="17490"/>
                  <a:pt x="19779" y="17490"/>
                </a:cubicBezTo>
                <a:lnTo>
                  <a:pt x="19444" y="17490"/>
                </a:lnTo>
                <a:cubicBezTo>
                  <a:pt x="19338" y="17521"/>
                  <a:pt x="19298" y="17603"/>
                  <a:pt x="19284" y="17758"/>
                </a:cubicBezTo>
                <a:lnTo>
                  <a:pt x="19298" y="18062"/>
                </a:lnTo>
                <a:lnTo>
                  <a:pt x="19319" y="18558"/>
                </a:lnTo>
                <a:lnTo>
                  <a:pt x="19640" y="18558"/>
                </a:lnTo>
                <a:lnTo>
                  <a:pt x="19781" y="18558"/>
                </a:lnTo>
                <a:lnTo>
                  <a:pt x="20271" y="18558"/>
                </a:lnTo>
                <a:cubicBezTo>
                  <a:pt x="20278" y="18547"/>
                  <a:pt x="20283" y="18532"/>
                  <a:pt x="20288" y="18517"/>
                </a:cubicBezTo>
                <a:lnTo>
                  <a:pt x="20300" y="18243"/>
                </a:lnTo>
                <a:cubicBezTo>
                  <a:pt x="20323" y="17761"/>
                  <a:pt x="20341" y="17591"/>
                  <a:pt x="20284" y="17528"/>
                </a:cubicBezTo>
                <a:lnTo>
                  <a:pt x="19993" y="17499"/>
                </a:lnTo>
                <a:cubicBezTo>
                  <a:pt x="19943" y="17494"/>
                  <a:pt x="19903" y="17490"/>
                  <a:pt x="19860" y="17486"/>
                </a:cubicBezTo>
                <a:close/>
                <a:moveTo>
                  <a:pt x="19453" y="18889"/>
                </a:moveTo>
                <a:cubicBezTo>
                  <a:pt x="19447" y="18890"/>
                  <a:pt x="19434" y="18891"/>
                  <a:pt x="19429" y="18892"/>
                </a:cubicBezTo>
                <a:cubicBezTo>
                  <a:pt x="19359" y="18908"/>
                  <a:pt x="19322" y="18928"/>
                  <a:pt x="19301" y="18962"/>
                </a:cubicBezTo>
                <a:cubicBezTo>
                  <a:pt x="19302" y="18965"/>
                  <a:pt x="19302" y="18968"/>
                  <a:pt x="19305" y="18972"/>
                </a:cubicBezTo>
                <a:cubicBezTo>
                  <a:pt x="19320" y="18992"/>
                  <a:pt x="19309" y="19030"/>
                  <a:pt x="19283" y="19073"/>
                </a:cubicBezTo>
                <a:lnTo>
                  <a:pt x="19307" y="19400"/>
                </a:lnTo>
                <a:cubicBezTo>
                  <a:pt x="19328" y="19682"/>
                  <a:pt x="19351" y="19936"/>
                  <a:pt x="19354" y="19963"/>
                </a:cubicBezTo>
                <a:cubicBezTo>
                  <a:pt x="19356" y="19973"/>
                  <a:pt x="19386" y="19980"/>
                  <a:pt x="19429" y="19988"/>
                </a:cubicBezTo>
                <a:lnTo>
                  <a:pt x="19798" y="19988"/>
                </a:lnTo>
                <a:lnTo>
                  <a:pt x="20284" y="19988"/>
                </a:lnTo>
                <a:lnTo>
                  <a:pt x="20284" y="19450"/>
                </a:lnTo>
                <a:lnTo>
                  <a:pt x="20284" y="19055"/>
                </a:lnTo>
                <a:cubicBezTo>
                  <a:pt x="20266" y="18942"/>
                  <a:pt x="20242" y="18882"/>
                  <a:pt x="20208" y="18899"/>
                </a:cubicBezTo>
                <a:cubicBezTo>
                  <a:pt x="20158" y="18923"/>
                  <a:pt x="20076" y="18914"/>
                  <a:pt x="19993" y="18889"/>
                </a:cubicBezTo>
                <a:lnTo>
                  <a:pt x="19778" y="18889"/>
                </a:lnTo>
                <a:lnTo>
                  <a:pt x="19453" y="18889"/>
                </a:lnTo>
                <a:close/>
                <a:moveTo>
                  <a:pt x="19655" y="20343"/>
                </a:moveTo>
                <a:cubicBezTo>
                  <a:pt x="19318" y="20343"/>
                  <a:pt x="19272" y="20414"/>
                  <a:pt x="19548" y="20509"/>
                </a:cubicBezTo>
                <a:cubicBezTo>
                  <a:pt x="19711" y="20565"/>
                  <a:pt x="19739" y="20625"/>
                  <a:pt x="19739" y="20936"/>
                </a:cubicBezTo>
                <a:cubicBezTo>
                  <a:pt x="19739" y="21265"/>
                  <a:pt x="19720" y="21300"/>
                  <a:pt x="19528" y="21342"/>
                </a:cubicBezTo>
                <a:cubicBezTo>
                  <a:pt x="19387" y="21373"/>
                  <a:pt x="19482" y="21389"/>
                  <a:pt x="19822" y="21391"/>
                </a:cubicBezTo>
                <a:cubicBezTo>
                  <a:pt x="20204" y="21393"/>
                  <a:pt x="20283" y="21378"/>
                  <a:pt x="20139" y="21333"/>
                </a:cubicBezTo>
                <a:cubicBezTo>
                  <a:pt x="19968" y="21279"/>
                  <a:pt x="19949" y="21229"/>
                  <a:pt x="19949" y="20808"/>
                </a:cubicBezTo>
                <a:lnTo>
                  <a:pt x="19949" y="20343"/>
                </a:lnTo>
                <a:lnTo>
                  <a:pt x="19655" y="20343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479AD156-4ABB-48DE-A354-9FD48C770227}"/>
              </a:ext>
            </a:extLst>
          </p:cNvPr>
          <p:cNvSpPr txBox="1"/>
          <p:nvPr/>
        </p:nvSpPr>
        <p:spPr>
          <a:xfrm>
            <a:off x="1289957" y="1436914"/>
            <a:ext cx="9614603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r" hangingPunct="0"/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 panose="020F0502020204030204"/>
              </a:rPr>
              <a:t>松鼠</a:t>
            </a:r>
            <a:r>
              <a:rPr lang="en-US" altLang="zh-CN" sz="5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anose="020F0502020204030204"/>
              </a:rPr>
              <a:t>AI|</a:t>
            </a:r>
            <a:r>
              <a:rPr lang="zh-CN" altLang="en-US" sz="5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anose="020F0502020204030204"/>
              </a:rPr>
              <a:t>智适应</a:t>
            </a:r>
            <a:r>
              <a:rPr kumimoji="0" lang="zh-CN" altLang="en-US" sz="5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 panose="020F0502020204030204"/>
              </a:rPr>
              <a:t>教学系统介绍</a:t>
            </a:r>
          </a:p>
        </p:txBody>
      </p:sp>
      <p:pic>
        <p:nvPicPr>
          <p:cNvPr id="5" name="image3.jpeg">
            <a:extLst>
              <a:ext uri="{FF2B5EF4-FFF2-40B4-BE49-F238E27FC236}">
                <a16:creationId xmlns:a16="http://schemas.microsoft.com/office/drawing/2014/main" id="{D9DC6734-17B0-446B-AEC2-4D576A6529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/>
          </a:blip>
          <a:srcRect t="84909"/>
          <a:stretch>
            <a:fillRect/>
          </a:stretch>
        </p:blipFill>
        <p:spPr>
          <a:xfrm>
            <a:off x="0" y="5015355"/>
            <a:ext cx="12192000" cy="1842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5.jpeg">
            <a:extLst>
              <a:ext uri="{FF2B5EF4-FFF2-40B4-BE49-F238E27FC236}">
                <a16:creationId xmlns:a16="http://schemas.microsoft.com/office/drawing/2014/main" id="{5DE0E651-F448-4A20-8212-A9E9B1EF82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/>
          </a:blip>
          <a:srcRect l="550" t="1380" r="19476" b="1"/>
          <a:stretch>
            <a:fillRect/>
          </a:stretch>
        </p:blipFill>
        <p:spPr>
          <a:xfrm>
            <a:off x="671815" y="2827189"/>
            <a:ext cx="2461805" cy="3670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0" h="21585" extrusionOk="0">
                <a:moveTo>
                  <a:pt x="10070" y="2"/>
                </a:moveTo>
                <a:cubicBezTo>
                  <a:pt x="9749" y="-15"/>
                  <a:pt x="9615" y="106"/>
                  <a:pt x="9382" y="411"/>
                </a:cubicBezTo>
                <a:cubicBezTo>
                  <a:pt x="8968" y="951"/>
                  <a:pt x="8912" y="1439"/>
                  <a:pt x="9209" y="1919"/>
                </a:cubicBezTo>
                <a:cubicBezTo>
                  <a:pt x="9436" y="2287"/>
                  <a:pt x="9450" y="2477"/>
                  <a:pt x="9284" y="3016"/>
                </a:cubicBezTo>
                <a:cubicBezTo>
                  <a:pt x="9016" y="3887"/>
                  <a:pt x="9400" y="4714"/>
                  <a:pt x="10303" y="5216"/>
                </a:cubicBezTo>
                <a:cubicBezTo>
                  <a:pt x="11267" y="5752"/>
                  <a:pt x="11042" y="5890"/>
                  <a:pt x="9276" y="5851"/>
                </a:cubicBezTo>
                <a:cubicBezTo>
                  <a:pt x="7609" y="5815"/>
                  <a:pt x="6678" y="5731"/>
                  <a:pt x="6232" y="5576"/>
                </a:cubicBezTo>
                <a:cubicBezTo>
                  <a:pt x="5812" y="5430"/>
                  <a:pt x="4824" y="5587"/>
                  <a:pt x="4722" y="5817"/>
                </a:cubicBezTo>
                <a:cubicBezTo>
                  <a:pt x="4675" y="5924"/>
                  <a:pt x="4438" y="6283"/>
                  <a:pt x="4199" y="6614"/>
                </a:cubicBezTo>
                <a:cubicBezTo>
                  <a:pt x="3959" y="6945"/>
                  <a:pt x="3766" y="7283"/>
                  <a:pt x="3768" y="7367"/>
                </a:cubicBezTo>
                <a:cubicBezTo>
                  <a:pt x="3771" y="7567"/>
                  <a:pt x="2346" y="8613"/>
                  <a:pt x="2170" y="8540"/>
                </a:cubicBezTo>
                <a:cubicBezTo>
                  <a:pt x="2002" y="8470"/>
                  <a:pt x="585" y="9138"/>
                  <a:pt x="168" y="9484"/>
                </a:cubicBezTo>
                <a:cubicBezTo>
                  <a:pt x="98" y="9543"/>
                  <a:pt x="42" y="9617"/>
                  <a:pt x="0" y="9782"/>
                </a:cubicBezTo>
                <a:cubicBezTo>
                  <a:pt x="11" y="9820"/>
                  <a:pt x="22" y="9855"/>
                  <a:pt x="34" y="9860"/>
                </a:cubicBezTo>
                <a:cubicBezTo>
                  <a:pt x="347" y="9991"/>
                  <a:pt x="1173" y="11157"/>
                  <a:pt x="1397" y="11785"/>
                </a:cubicBezTo>
                <a:cubicBezTo>
                  <a:pt x="1516" y="12116"/>
                  <a:pt x="1682" y="12574"/>
                  <a:pt x="1765" y="12804"/>
                </a:cubicBezTo>
                <a:cubicBezTo>
                  <a:pt x="1880" y="13127"/>
                  <a:pt x="2200" y="13373"/>
                  <a:pt x="3152" y="13872"/>
                </a:cubicBezTo>
                <a:cubicBezTo>
                  <a:pt x="3834" y="14230"/>
                  <a:pt x="4379" y="14608"/>
                  <a:pt x="4363" y="14710"/>
                </a:cubicBezTo>
                <a:cubicBezTo>
                  <a:pt x="4346" y="14813"/>
                  <a:pt x="4305" y="15196"/>
                  <a:pt x="4273" y="15564"/>
                </a:cubicBezTo>
                <a:lnTo>
                  <a:pt x="4215" y="16236"/>
                </a:lnTo>
                <a:lnTo>
                  <a:pt x="4837" y="16273"/>
                </a:lnTo>
                <a:cubicBezTo>
                  <a:pt x="5180" y="16294"/>
                  <a:pt x="5537" y="16360"/>
                  <a:pt x="5630" y="16421"/>
                </a:cubicBezTo>
                <a:cubicBezTo>
                  <a:pt x="5723" y="16483"/>
                  <a:pt x="5978" y="16535"/>
                  <a:pt x="6196" y="16535"/>
                </a:cubicBezTo>
                <a:cubicBezTo>
                  <a:pt x="6414" y="16535"/>
                  <a:pt x="6762" y="16679"/>
                  <a:pt x="6968" y="16856"/>
                </a:cubicBezTo>
                <a:cubicBezTo>
                  <a:pt x="7292" y="17134"/>
                  <a:pt x="7339" y="17328"/>
                  <a:pt x="7317" y="18271"/>
                </a:cubicBezTo>
                <a:cubicBezTo>
                  <a:pt x="7299" y="19040"/>
                  <a:pt x="7375" y="19491"/>
                  <a:pt x="7577" y="19806"/>
                </a:cubicBezTo>
                <a:cubicBezTo>
                  <a:pt x="7989" y="20450"/>
                  <a:pt x="7942" y="20621"/>
                  <a:pt x="7205" y="21132"/>
                </a:cubicBezTo>
                <a:lnTo>
                  <a:pt x="6545" y="21585"/>
                </a:lnTo>
                <a:lnTo>
                  <a:pt x="8575" y="21585"/>
                </a:lnTo>
                <a:cubicBezTo>
                  <a:pt x="17164" y="21585"/>
                  <a:pt x="17301" y="21582"/>
                  <a:pt x="17301" y="21346"/>
                </a:cubicBezTo>
                <a:cubicBezTo>
                  <a:pt x="17301" y="21215"/>
                  <a:pt x="17468" y="20691"/>
                  <a:pt x="17675" y="20182"/>
                </a:cubicBezTo>
                <a:lnTo>
                  <a:pt x="18051" y="19257"/>
                </a:lnTo>
                <a:lnTo>
                  <a:pt x="17454" y="18927"/>
                </a:lnTo>
                <a:cubicBezTo>
                  <a:pt x="17125" y="18746"/>
                  <a:pt x="16846" y="18498"/>
                  <a:pt x="16835" y="18377"/>
                </a:cubicBezTo>
                <a:cubicBezTo>
                  <a:pt x="16793" y="17903"/>
                  <a:pt x="16381" y="16340"/>
                  <a:pt x="16238" y="16113"/>
                </a:cubicBezTo>
                <a:cubicBezTo>
                  <a:pt x="15777" y="15381"/>
                  <a:pt x="15605" y="14733"/>
                  <a:pt x="15692" y="14067"/>
                </a:cubicBezTo>
                <a:cubicBezTo>
                  <a:pt x="15781" y="13393"/>
                  <a:pt x="15819" y="13346"/>
                  <a:pt x="16266" y="13311"/>
                </a:cubicBezTo>
                <a:cubicBezTo>
                  <a:pt x="16803" y="13269"/>
                  <a:pt x="17386" y="13717"/>
                  <a:pt x="17206" y="14034"/>
                </a:cubicBezTo>
                <a:cubicBezTo>
                  <a:pt x="17084" y="14248"/>
                  <a:pt x="17930" y="14969"/>
                  <a:pt x="18302" y="14969"/>
                </a:cubicBezTo>
                <a:cubicBezTo>
                  <a:pt x="18661" y="14969"/>
                  <a:pt x="19436" y="15330"/>
                  <a:pt x="19436" y="15496"/>
                </a:cubicBezTo>
                <a:cubicBezTo>
                  <a:pt x="19436" y="15652"/>
                  <a:pt x="20799" y="15976"/>
                  <a:pt x="21037" y="15876"/>
                </a:cubicBezTo>
                <a:cubicBezTo>
                  <a:pt x="21290" y="15771"/>
                  <a:pt x="21600" y="14545"/>
                  <a:pt x="21469" y="14171"/>
                </a:cubicBezTo>
                <a:cubicBezTo>
                  <a:pt x="21249" y="13541"/>
                  <a:pt x="18409" y="11121"/>
                  <a:pt x="17890" y="11121"/>
                </a:cubicBezTo>
                <a:cubicBezTo>
                  <a:pt x="17765" y="11121"/>
                  <a:pt x="17513" y="10912"/>
                  <a:pt x="17329" y="10654"/>
                </a:cubicBezTo>
                <a:lnTo>
                  <a:pt x="16995" y="10186"/>
                </a:lnTo>
                <a:lnTo>
                  <a:pt x="17588" y="9540"/>
                </a:lnTo>
                <a:cubicBezTo>
                  <a:pt x="17914" y="9186"/>
                  <a:pt x="18184" y="8826"/>
                  <a:pt x="18186" y="8739"/>
                </a:cubicBezTo>
                <a:cubicBezTo>
                  <a:pt x="18195" y="8381"/>
                  <a:pt x="17092" y="7057"/>
                  <a:pt x="16732" y="6994"/>
                </a:cubicBezTo>
                <a:cubicBezTo>
                  <a:pt x="16416" y="6938"/>
                  <a:pt x="16375" y="6861"/>
                  <a:pt x="16462" y="6498"/>
                </a:cubicBezTo>
                <a:cubicBezTo>
                  <a:pt x="16578" y="6014"/>
                  <a:pt x="16437" y="5964"/>
                  <a:pt x="15967" y="6315"/>
                </a:cubicBezTo>
                <a:cubicBezTo>
                  <a:pt x="15585" y="6600"/>
                  <a:pt x="15115" y="6624"/>
                  <a:pt x="14810" y="6376"/>
                </a:cubicBezTo>
                <a:cubicBezTo>
                  <a:pt x="14486" y="6112"/>
                  <a:pt x="14728" y="5831"/>
                  <a:pt x="15279" y="5831"/>
                </a:cubicBezTo>
                <a:cubicBezTo>
                  <a:pt x="15614" y="5831"/>
                  <a:pt x="15984" y="5675"/>
                  <a:pt x="16492" y="5317"/>
                </a:cubicBezTo>
                <a:cubicBezTo>
                  <a:pt x="18004" y="4251"/>
                  <a:pt x="17999" y="2836"/>
                  <a:pt x="16481" y="1819"/>
                </a:cubicBezTo>
                <a:cubicBezTo>
                  <a:pt x="15244" y="990"/>
                  <a:pt x="13006" y="213"/>
                  <a:pt x="12227" y="345"/>
                </a:cubicBezTo>
                <a:cubicBezTo>
                  <a:pt x="12017" y="381"/>
                  <a:pt x="11427" y="305"/>
                  <a:pt x="10913" y="173"/>
                </a:cubicBezTo>
                <a:cubicBezTo>
                  <a:pt x="10524" y="73"/>
                  <a:pt x="10263" y="12"/>
                  <a:pt x="10070" y="2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615791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06838" y="1897050"/>
            <a:ext cx="3611814" cy="38213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image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4146" y="1828812"/>
            <a:ext cx="3643132" cy="38454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文本框 5"/>
          <p:cNvSpPr txBox="1"/>
          <p:nvPr/>
        </p:nvSpPr>
        <p:spPr>
          <a:xfrm>
            <a:off x="1954879" y="429760"/>
            <a:ext cx="3323985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 panose="020F0502020204030204"/>
              </a:rPr>
              <a:t>个性化路径推送</a:t>
            </a: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378424" y="0"/>
            <a:ext cx="887104" cy="1064525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0" name="文本框 20"/>
          <p:cNvSpPr txBox="1"/>
          <p:nvPr/>
        </p:nvSpPr>
        <p:spPr>
          <a:xfrm>
            <a:off x="5327750" y="188286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知识点的关联</a:t>
            </a:r>
          </a:p>
        </p:txBody>
      </p:sp>
      <p:sp>
        <p:nvSpPr>
          <p:cNvPr id="11" name="文本框 15"/>
          <p:cNvSpPr txBox="1"/>
          <p:nvPr/>
        </p:nvSpPr>
        <p:spPr>
          <a:xfrm>
            <a:off x="4943029" y="484873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学生的总体掌握程度</a:t>
            </a:r>
          </a:p>
        </p:txBody>
      </p:sp>
      <p:sp>
        <p:nvSpPr>
          <p:cNvPr id="12" name="文本框 16"/>
          <p:cNvSpPr txBox="1"/>
          <p:nvPr/>
        </p:nvSpPr>
        <p:spPr>
          <a:xfrm>
            <a:off x="4943029" y="386011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知识点在考试的频率</a:t>
            </a:r>
          </a:p>
        </p:txBody>
      </p:sp>
      <p:sp>
        <p:nvSpPr>
          <p:cNvPr id="13" name="文本框 17"/>
          <p:cNvSpPr txBox="1"/>
          <p:nvPr/>
        </p:nvSpPr>
        <p:spPr>
          <a:xfrm>
            <a:off x="5071269" y="435442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知识点的难易程度</a:t>
            </a:r>
          </a:p>
        </p:txBody>
      </p:sp>
      <p:sp>
        <p:nvSpPr>
          <p:cNvPr id="14" name="文本框 18"/>
          <p:cNvSpPr txBox="1"/>
          <p:nvPr/>
        </p:nvSpPr>
        <p:spPr>
          <a:xfrm>
            <a:off x="5071269" y="33658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知识点的学习时间</a:t>
            </a:r>
          </a:p>
        </p:txBody>
      </p:sp>
      <p:sp>
        <p:nvSpPr>
          <p:cNvPr id="15" name="文本框 19"/>
          <p:cNvSpPr txBox="1"/>
          <p:nvPr/>
        </p:nvSpPr>
        <p:spPr>
          <a:xfrm>
            <a:off x="4686549" y="534304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学生在本章节的学习情况</a:t>
            </a:r>
          </a:p>
        </p:txBody>
      </p:sp>
      <p:sp>
        <p:nvSpPr>
          <p:cNvPr id="16" name="文本框 22"/>
          <p:cNvSpPr txBox="1"/>
          <p:nvPr/>
        </p:nvSpPr>
        <p:spPr>
          <a:xfrm>
            <a:off x="5455990" y="237717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学生的能力</a:t>
            </a:r>
          </a:p>
        </p:txBody>
      </p:sp>
      <p:sp>
        <p:nvSpPr>
          <p:cNvPr id="17" name="文本框 23"/>
          <p:cNvSpPr txBox="1"/>
          <p:nvPr/>
        </p:nvSpPr>
        <p:spPr>
          <a:xfrm>
            <a:off x="5199510" y="287148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学生的学习效率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4686549" y="5282051"/>
            <a:ext cx="2723823" cy="0"/>
          </a:xfrm>
          <a:prstGeom prst="line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prstDash val="sys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0" name="直接连接符 19"/>
          <p:cNvCxnSpPr/>
          <p:nvPr/>
        </p:nvCxnSpPr>
        <p:spPr>
          <a:xfrm>
            <a:off x="4702469" y="4792995"/>
            <a:ext cx="2723823" cy="0"/>
          </a:xfrm>
          <a:prstGeom prst="line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prstDash val="sys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1" name="直接连接符 20"/>
          <p:cNvCxnSpPr/>
          <p:nvPr/>
        </p:nvCxnSpPr>
        <p:spPr>
          <a:xfrm>
            <a:off x="4688821" y="4288019"/>
            <a:ext cx="2723823" cy="0"/>
          </a:xfrm>
          <a:prstGeom prst="line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prstDash val="sys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2" name="直接连接符 21"/>
          <p:cNvCxnSpPr/>
          <p:nvPr/>
        </p:nvCxnSpPr>
        <p:spPr>
          <a:xfrm>
            <a:off x="4704741" y="3798963"/>
            <a:ext cx="2723823" cy="0"/>
          </a:xfrm>
          <a:prstGeom prst="line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prstDash val="sys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3" name="直接连接符 22"/>
          <p:cNvCxnSpPr/>
          <p:nvPr/>
        </p:nvCxnSpPr>
        <p:spPr>
          <a:xfrm>
            <a:off x="4716117" y="3305363"/>
            <a:ext cx="2723823" cy="0"/>
          </a:xfrm>
          <a:prstGeom prst="line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prstDash val="sys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4" name="直接连接符 23"/>
          <p:cNvCxnSpPr/>
          <p:nvPr/>
        </p:nvCxnSpPr>
        <p:spPr>
          <a:xfrm>
            <a:off x="4732037" y="2816307"/>
            <a:ext cx="2723823" cy="0"/>
          </a:xfrm>
          <a:prstGeom prst="line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prstDash val="sys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25" name="直接连接符 24"/>
          <p:cNvCxnSpPr/>
          <p:nvPr/>
        </p:nvCxnSpPr>
        <p:spPr>
          <a:xfrm>
            <a:off x="4718389" y="2311331"/>
            <a:ext cx="2723823" cy="0"/>
          </a:xfrm>
          <a:prstGeom prst="line">
            <a:avLst/>
          </a:prstGeom>
          <a:noFill/>
          <a:ln w="12700" cap="flat">
            <a:solidFill>
              <a:schemeClr val="bg1">
                <a:lumMod val="85000"/>
              </a:schemeClr>
            </a:solidFill>
            <a:prstDash val="sysDash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84224271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>
            <p:custDataLst>
              <p:tags r:id="rId1"/>
            </p:custDataLst>
          </p:nvPr>
        </p:nvGrpSpPr>
        <p:grpSpPr>
          <a:xfrm>
            <a:off x="4656000" y="-360000"/>
            <a:ext cx="1440000" cy="360000"/>
            <a:chOff x="3144286" y="-360000"/>
            <a:chExt cx="1440000" cy="360000"/>
          </a:xfrm>
        </p:grpSpPr>
        <p:sp>
          <p:nvSpPr>
            <p:cNvPr id="53" name="矩形 52"/>
            <p:cNvSpPr>
              <a:spLocks noChangeAspect="1"/>
            </p:cNvSpPr>
            <p:nvPr/>
          </p:nvSpPr>
          <p:spPr>
            <a:xfrm>
              <a:off x="3144286" y="-360000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矩形 55"/>
            <p:cNvSpPr>
              <a:spLocks noChangeAspect="1"/>
            </p:cNvSpPr>
            <p:nvPr/>
          </p:nvSpPr>
          <p:spPr>
            <a:xfrm>
              <a:off x="3504286" y="-360000"/>
              <a:ext cx="360000" cy="36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矩形 56"/>
            <p:cNvSpPr>
              <a:spLocks noChangeAspect="1"/>
            </p:cNvSpPr>
            <p:nvPr/>
          </p:nvSpPr>
          <p:spPr>
            <a:xfrm>
              <a:off x="3864286" y="-360000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矩形 57"/>
            <p:cNvSpPr>
              <a:spLocks noChangeAspect="1"/>
            </p:cNvSpPr>
            <p:nvPr/>
          </p:nvSpPr>
          <p:spPr>
            <a:xfrm>
              <a:off x="4224286" y="-360000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直接连接符 53"/>
          <p:cNvCxnSpPr/>
          <p:nvPr/>
        </p:nvCxnSpPr>
        <p:spPr>
          <a:xfrm>
            <a:off x="960625" y="1181618"/>
            <a:ext cx="10270750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  <a:effectLst>
            <a:outerShdw dist="12700" dir="5400000" algn="t" rotWithShape="0">
              <a:schemeClr val="bg1">
                <a:alpha val="5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796950" y="526437"/>
            <a:ext cx="4921540" cy="646331"/>
          </a:xfrm>
          <a:prstGeom prst="rect">
            <a:avLst/>
          </a:prstGeom>
          <a:noFill/>
          <a:effectLst>
            <a:outerShdw blurRad="25400" dist="12700" dir="5400000" algn="t" rotWithShape="0">
              <a:schemeClr val="bg1"/>
            </a:outerShdw>
          </a:effectLst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kumimoji="1" lang="zh-CN" altLang="en-US" sz="3600" b="1" dirty="0">
                <a:solidFill>
                  <a:schemeClr val="bg1"/>
                </a:solidFill>
                <a:effectLst>
                  <a:innerShdw blurRad="88900" dist="63500" dir="162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智适应数学系统</a:t>
            </a:r>
            <a:r>
              <a:rPr kumimoji="1" lang="en-US" altLang="zh-CN" sz="3600" b="1" dirty="0">
                <a:solidFill>
                  <a:schemeClr val="bg1"/>
                </a:solidFill>
                <a:effectLst>
                  <a:innerShdw blurRad="88900" dist="63500" dir="162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kumimoji="1" lang="zh-CN" altLang="en-US" sz="3600" b="1" dirty="0">
                <a:solidFill>
                  <a:schemeClr val="bg1"/>
                </a:solidFill>
                <a:effectLst>
                  <a:innerShdw blurRad="88900" dist="63500" dir="162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</a:t>
            </a:r>
            <a:endParaRPr lang="en-US" altLang="zh-CN" sz="3600" dirty="0">
              <a:solidFill>
                <a:schemeClr val="bg1"/>
              </a:solidFill>
              <a:effectLst>
                <a:innerShdw blurRad="88900" dist="63500" dir="18900000">
                  <a:prstClr val="black">
                    <a:alpha val="6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041" y="1958676"/>
            <a:ext cx="6972300" cy="43624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43350" y="4933950"/>
            <a:ext cx="1150963" cy="584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3676650" y="3232150"/>
            <a:ext cx="1143000" cy="1701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333461" y="4921250"/>
            <a:ext cx="1578389" cy="584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9" name="直接连接符 8"/>
          <p:cNvCxnSpPr>
            <a:stCxn id="7" idx="0"/>
          </p:cNvCxnSpPr>
          <p:nvPr/>
        </p:nvCxnSpPr>
        <p:spPr>
          <a:xfrm flipV="1">
            <a:off x="5122656" y="3232150"/>
            <a:ext cx="928894" cy="16891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226041" y="1329873"/>
            <a:ext cx="2031325" cy="46166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学苗测试路径</a:t>
            </a:r>
          </a:p>
        </p:txBody>
      </p:sp>
    </p:spTree>
    <p:extLst>
      <p:ext uri="{BB962C8B-B14F-4D97-AF65-F5344CB8AC3E}">
        <p14:creationId xmlns:p14="http://schemas.microsoft.com/office/powerpoint/2010/main" val="8994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>
            <p:custDataLst>
              <p:tags r:id="rId1"/>
            </p:custDataLst>
          </p:nvPr>
        </p:nvGrpSpPr>
        <p:grpSpPr>
          <a:xfrm>
            <a:off x="4656000" y="-360000"/>
            <a:ext cx="1440000" cy="360000"/>
            <a:chOff x="3144286" y="-360000"/>
            <a:chExt cx="1440000" cy="360000"/>
          </a:xfrm>
        </p:grpSpPr>
        <p:sp>
          <p:nvSpPr>
            <p:cNvPr id="53" name="矩形 52"/>
            <p:cNvSpPr>
              <a:spLocks noChangeAspect="1"/>
            </p:cNvSpPr>
            <p:nvPr/>
          </p:nvSpPr>
          <p:spPr>
            <a:xfrm>
              <a:off x="3144286" y="-360000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矩形 55"/>
            <p:cNvSpPr>
              <a:spLocks noChangeAspect="1"/>
            </p:cNvSpPr>
            <p:nvPr/>
          </p:nvSpPr>
          <p:spPr>
            <a:xfrm>
              <a:off x="3504286" y="-360000"/>
              <a:ext cx="360000" cy="36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矩形 56"/>
            <p:cNvSpPr>
              <a:spLocks noChangeAspect="1"/>
            </p:cNvSpPr>
            <p:nvPr/>
          </p:nvSpPr>
          <p:spPr>
            <a:xfrm>
              <a:off x="3864286" y="-360000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矩形 57"/>
            <p:cNvSpPr>
              <a:spLocks noChangeAspect="1"/>
            </p:cNvSpPr>
            <p:nvPr/>
          </p:nvSpPr>
          <p:spPr>
            <a:xfrm>
              <a:off x="4224286" y="-360000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直接连接符 53"/>
          <p:cNvCxnSpPr/>
          <p:nvPr/>
        </p:nvCxnSpPr>
        <p:spPr>
          <a:xfrm>
            <a:off x="960625" y="1181618"/>
            <a:ext cx="10270750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  <a:effectLst>
            <a:outerShdw dist="12700" dir="5400000" algn="t" rotWithShape="0">
              <a:schemeClr val="bg1">
                <a:alpha val="5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96950" y="1827948"/>
            <a:ext cx="1800493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二次根式的概念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880907" y="1827948"/>
            <a:ext cx="2492990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二次根式有意义的条件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695700" y="1827948"/>
            <a:ext cx="2492990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二次根式的性质与化简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882234" y="2513718"/>
            <a:ext cx="1569660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最简二次根式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118088" y="2879287"/>
            <a:ext cx="1800493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二次根式的乘法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337645" y="2791366"/>
            <a:ext cx="1800493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二次根式的除法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346340" y="3264484"/>
            <a:ext cx="1569660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同类二次根式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2665078" y="3999100"/>
            <a:ext cx="2031325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二次根式的加减法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125282" y="3965051"/>
            <a:ext cx="1338828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分母有理化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7832588" y="3951601"/>
            <a:ext cx="2031325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二次根式的乘除法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5373897" y="4940734"/>
            <a:ext cx="2262158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二次根式的混合运算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131143" y="5774717"/>
            <a:ext cx="2262158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二次根式的化简求值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423485" y="5774717"/>
            <a:ext cx="1800493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二次根式的应用</a:t>
            </a:r>
          </a:p>
        </p:txBody>
      </p:sp>
      <p:cxnSp>
        <p:nvCxnSpPr>
          <p:cNvPr id="4" name="直接箭头连接符 3"/>
          <p:cNvCxnSpPr>
            <a:stCxn id="2" idx="3"/>
            <a:endCxn id="24" idx="1"/>
          </p:cNvCxnSpPr>
          <p:nvPr/>
        </p:nvCxnSpPr>
        <p:spPr>
          <a:xfrm>
            <a:off x="2597443" y="2012614"/>
            <a:ext cx="2834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endCxn id="27" idx="1"/>
          </p:cNvCxnSpPr>
          <p:nvPr/>
        </p:nvCxnSpPr>
        <p:spPr>
          <a:xfrm>
            <a:off x="5373897" y="2005928"/>
            <a:ext cx="321803" cy="6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27" idx="2"/>
            <a:endCxn id="28" idx="0"/>
          </p:cNvCxnSpPr>
          <p:nvPr/>
        </p:nvCxnSpPr>
        <p:spPr>
          <a:xfrm flipH="1">
            <a:off x="4667064" y="2197280"/>
            <a:ext cx="2275131" cy="3164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27" idx="2"/>
            <a:endCxn id="32" idx="0"/>
          </p:cNvCxnSpPr>
          <p:nvPr/>
        </p:nvCxnSpPr>
        <p:spPr>
          <a:xfrm>
            <a:off x="6942195" y="2197280"/>
            <a:ext cx="76140" cy="682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27" idx="2"/>
            <a:endCxn id="33" idx="0"/>
          </p:cNvCxnSpPr>
          <p:nvPr/>
        </p:nvCxnSpPr>
        <p:spPr>
          <a:xfrm>
            <a:off x="6942195" y="2197280"/>
            <a:ext cx="2295697" cy="5940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endCxn id="35" idx="0"/>
          </p:cNvCxnSpPr>
          <p:nvPr/>
        </p:nvCxnSpPr>
        <p:spPr>
          <a:xfrm>
            <a:off x="4629367" y="2908946"/>
            <a:ext cx="501803" cy="3555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H="1">
            <a:off x="3680741" y="2908946"/>
            <a:ext cx="799204" cy="10561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 flipH="1">
            <a:off x="3882234" y="3659712"/>
            <a:ext cx="1177875" cy="291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endCxn id="38" idx="0"/>
          </p:cNvCxnSpPr>
          <p:nvPr/>
        </p:nvCxnSpPr>
        <p:spPr>
          <a:xfrm>
            <a:off x="7019931" y="3236472"/>
            <a:ext cx="1828320" cy="7151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endCxn id="37" idx="0"/>
          </p:cNvCxnSpPr>
          <p:nvPr/>
        </p:nvCxnSpPr>
        <p:spPr>
          <a:xfrm flipH="1">
            <a:off x="6794696" y="3265090"/>
            <a:ext cx="185569" cy="699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endCxn id="38" idx="0"/>
          </p:cNvCxnSpPr>
          <p:nvPr/>
        </p:nvCxnSpPr>
        <p:spPr>
          <a:xfrm flipH="1">
            <a:off x="8848251" y="3133052"/>
            <a:ext cx="375727" cy="818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endCxn id="39" idx="0"/>
          </p:cNvCxnSpPr>
          <p:nvPr/>
        </p:nvCxnSpPr>
        <p:spPr>
          <a:xfrm>
            <a:off x="3756671" y="4402481"/>
            <a:ext cx="2748305" cy="5382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endCxn id="39" idx="0"/>
          </p:cNvCxnSpPr>
          <p:nvPr/>
        </p:nvCxnSpPr>
        <p:spPr>
          <a:xfrm flipH="1">
            <a:off x="6504976" y="4317960"/>
            <a:ext cx="231423" cy="6227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 flipH="1">
            <a:off x="6620687" y="4306851"/>
            <a:ext cx="2146448" cy="6338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endCxn id="40" idx="0"/>
          </p:cNvCxnSpPr>
          <p:nvPr/>
        </p:nvCxnSpPr>
        <p:spPr>
          <a:xfrm flipH="1">
            <a:off x="5262222" y="5325500"/>
            <a:ext cx="1227157" cy="449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39" idx="2"/>
            <a:endCxn id="41" idx="0"/>
          </p:cNvCxnSpPr>
          <p:nvPr/>
        </p:nvCxnSpPr>
        <p:spPr>
          <a:xfrm>
            <a:off x="6504976" y="5310066"/>
            <a:ext cx="1818756" cy="4646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4122274" y="2119705"/>
            <a:ext cx="1080000" cy="1009930"/>
            <a:chOff x="1664347" y="3033651"/>
            <a:chExt cx="1080000" cy="100993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265" r="26686"/>
            <a:stretch/>
          </p:blipFill>
          <p:spPr>
            <a:xfrm>
              <a:off x="1664347" y="3405406"/>
              <a:ext cx="1080000" cy="638175"/>
            </a:xfrm>
            <a:prstGeom prst="rect">
              <a:avLst/>
            </a:prstGeom>
          </p:spPr>
        </p:pic>
        <p:sp>
          <p:nvSpPr>
            <p:cNvPr id="49" name="文本框 48"/>
            <p:cNvSpPr txBox="1"/>
            <p:nvPr/>
          </p:nvSpPr>
          <p:spPr>
            <a:xfrm>
              <a:off x="1664347" y="303365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学苗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540272" y="2375261"/>
            <a:ext cx="6781163" cy="4128258"/>
            <a:chOff x="2540272" y="2375261"/>
            <a:chExt cx="6781163" cy="4128258"/>
          </a:xfrm>
          <a:solidFill>
            <a:srgbClr val="F4B183">
              <a:alpha val="50196"/>
            </a:srgbClr>
          </a:solidFill>
        </p:grpSpPr>
        <p:sp>
          <p:nvSpPr>
            <p:cNvPr id="10" name="矩形 9"/>
            <p:cNvSpPr/>
            <p:nvPr/>
          </p:nvSpPr>
          <p:spPr>
            <a:xfrm>
              <a:off x="2540272" y="2375261"/>
              <a:ext cx="3498557" cy="2281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540272" y="4674263"/>
              <a:ext cx="6781163" cy="18292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592648" y="1667839"/>
            <a:ext cx="9757000" cy="2926229"/>
            <a:chOff x="2717721" y="2375261"/>
            <a:chExt cx="9587941" cy="2880500"/>
          </a:xfrm>
          <a:solidFill>
            <a:srgbClr val="F4B183">
              <a:alpha val="50196"/>
            </a:srgbClr>
          </a:solidFill>
        </p:grpSpPr>
        <p:sp>
          <p:nvSpPr>
            <p:cNvPr id="68" name="矩形 67"/>
            <p:cNvSpPr/>
            <p:nvPr/>
          </p:nvSpPr>
          <p:spPr>
            <a:xfrm>
              <a:off x="2717721" y="2375261"/>
              <a:ext cx="9587941" cy="6193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8090759" y="2976958"/>
              <a:ext cx="4214903" cy="2278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>
          <a:xfrm flipH="1">
            <a:off x="1314450" y="2810547"/>
            <a:ext cx="2816693" cy="995109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90788" y="368715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错</a:t>
            </a:r>
          </a:p>
        </p:txBody>
      </p:sp>
      <p:cxnSp>
        <p:nvCxnSpPr>
          <p:cNvPr id="74" name="直接连接符 73"/>
          <p:cNvCxnSpPr>
            <a:endCxn id="14" idx="0"/>
          </p:cNvCxnSpPr>
          <p:nvPr/>
        </p:nvCxnSpPr>
        <p:spPr>
          <a:xfrm flipH="1">
            <a:off x="1137010" y="2214957"/>
            <a:ext cx="456795" cy="147220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9481081" y="5854419"/>
            <a:ext cx="963817" cy="579260"/>
          </a:xfrm>
          <a:prstGeom prst="rect">
            <a:avLst/>
          </a:prstGeom>
          <a:solidFill>
            <a:srgbClr val="CCFFC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掌握</a:t>
            </a:r>
          </a:p>
        </p:txBody>
      </p:sp>
      <p:sp>
        <p:nvSpPr>
          <p:cNvPr id="77" name="矩形 76"/>
          <p:cNvSpPr/>
          <p:nvPr/>
        </p:nvSpPr>
        <p:spPr>
          <a:xfrm>
            <a:off x="10752936" y="5853347"/>
            <a:ext cx="963817" cy="579260"/>
          </a:xfrm>
          <a:prstGeom prst="rect">
            <a:avLst/>
          </a:prstGeom>
          <a:solidFill>
            <a:srgbClr val="F4B18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薄弱</a:t>
            </a:r>
          </a:p>
        </p:txBody>
      </p:sp>
      <p:sp>
        <p:nvSpPr>
          <p:cNvPr id="72" name="矩形 71"/>
          <p:cNvSpPr/>
          <p:nvPr/>
        </p:nvSpPr>
        <p:spPr>
          <a:xfrm>
            <a:off x="796950" y="526437"/>
            <a:ext cx="4921540" cy="646331"/>
          </a:xfrm>
          <a:prstGeom prst="rect">
            <a:avLst/>
          </a:prstGeom>
          <a:noFill/>
          <a:effectLst>
            <a:outerShdw blurRad="25400" dist="12700" dir="5400000" algn="t" rotWithShape="0">
              <a:schemeClr val="bg1"/>
            </a:outerShdw>
          </a:effectLst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kumimoji="1" lang="zh-CN" altLang="en-US" sz="3600" b="1" dirty="0">
                <a:solidFill>
                  <a:schemeClr val="bg1"/>
                </a:solidFill>
                <a:effectLst>
                  <a:innerShdw blurRad="88900" dist="63500" dir="162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智适应数学系统</a:t>
            </a:r>
            <a:r>
              <a:rPr kumimoji="1" lang="en-US" altLang="zh-CN" sz="3600" b="1" dirty="0">
                <a:solidFill>
                  <a:schemeClr val="bg1"/>
                </a:solidFill>
                <a:effectLst>
                  <a:innerShdw blurRad="88900" dist="63500" dir="162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kumimoji="1" lang="zh-CN" altLang="en-US" sz="3600" b="1" dirty="0">
                <a:solidFill>
                  <a:schemeClr val="bg1"/>
                </a:solidFill>
                <a:effectLst>
                  <a:innerShdw blurRad="88900" dist="63500" dir="162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</a:t>
            </a:r>
            <a:endParaRPr lang="en-US" altLang="zh-CN" sz="3600" dirty="0">
              <a:solidFill>
                <a:schemeClr val="bg1"/>
              </a:solidFill>
              <a:effectLst>
                <a:innerShdw blurRad="88900" dist="63500" dir="18900000">
                  <a:prstClr val="black">
                    <a:alpha val="6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929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11111E-6 L -0.24206 -0.0965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09" y="-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>
            <p:custDataLst>
              <p:tags r:id="rId1"/>
            </p:custDataLst>
          </p:nvPr>
        </p:nvGrpSpPr>
        <p:grpSpPr>
          <a:xfrm>
            <a:off x="4656000" y="-360000"/>
            <a:ext cx="1440000" cy="360000"/>
            <a:chOff x="3144286" y="-360000"/>
            <a:chExt cx="1440000" cy="360000"/>
          </a:xfrm>
        </p:grpSpPr>
        <p:sp>
          <p:nvSpPr>
            <p:cNvPr id="53" name="矩形 52"/>
            <p:cNvSpPr>
              <a:spLocks noChangeAspect="1"/>
            </p:cNvSpPr>
            <p:nvPr/>
          </p:nvSpPr>
          <p:spPr>
            <a:xfrm>
              <a:off x="3144286" y="-360000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矩形 55"/>
            <p:cNvSpPr>
              <a:spLocks noChangeAspect="1"/>
            </p:cNvSpPr>
            <p:nvPr/>
          </p:nvSpPr>
          <p:spPr>
            <a:xfrm>
              <a:off x="3504286" y="-360000"/>
              <a:ext cx="360000" cy="36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矩形 56"/>
            <p:cNvSpPr>
              <a:spLocks noChangeAspect="1"/>
            </p:cNvSpPr>
            <p:nvPr/>
          </p:nvSpPr>
          <p:spPr>
            <a:xfrm>
              <a:off x="3864286" y="-360000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矩形 57"/>
            <p:cNvSpPr>
              <a:spLocks noChangeAspect="1"/>
            </p:cNvSpPr>
            <p:nvPr/>
          </p:nvSpPr>
          <p:spPr>
            <a:xfrm>
              <a:off x="4224286" y="-360000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直接连接符 53"/>
          <p:cNvCxnSpPr/>
          <p:nvPr/>
        </p:nvCxnSpPr>
        <p:spPr>
          <a:xfrm>
            <a:off x="960625" y="1181618"/>
            <a:ext cx="10270750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  <a:effectLst>
            <a:outerShdw dist="12700" dir="5400000" algn="t" rotWithShape="0">
              <a:schemeClr val="bg1">
                <a:alpha val="5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1980348"/>
            <a:ext cx="9326375" cy="360409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60625" y="1329873"/>
            <a:ext cx="2031325" cy="46166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学中测试路径</a:t>
            </a:r>
          </a:p>
        </p:txBody>
      </p:sp>
      <p:sp>
        <p:nvSpPr>
          <p:cNvPr id="2" name="矩形 1"/>
          <p:cNvSpPr/>
          <p:nvPr/>
        </p:nvSpPr>
        <p:spPr>
          <a:xfrm>
            <a:off x="2432050" y="4483100"/>
            <a:ext cx="1004864" cy="4826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5" name="直接连接符 4"/>
          <p:cNvCxnSpPr>
            <a:stCxn id="2" idx="0"/>
          </p:cNvCxnSpPr>
          <p:nvPr/>
        </p:nvCxnSpPr>
        <p:spPr>
          <a:xfrm flipH="1" flipV="1">
            <a:off x="2851150" y="3479800"/>
            <a:ext cx="83332" cy="10033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525455" y="4483100"/>
            <a:ext cx="917095" cy="4826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7" name="直接连接符 16"/>
          <p:cNvCxnSpPr>
            <a:stCxn id="16" idx="0"/>
          </p:cNvCxnSpPr>
          <p:nvPr/>
        </p:nvCxnSpPr>
        <p:spPr>
          <a:xfrm flipH="1" flipV="1">
            <a:off x="3890050" y="2782671"/>
            <a:ext cx="93953" cy="17004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4524002" y="4483100"/>
            <a:ext cx="1451348" cy="4826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 flipV="1">
            <a:off x="3661278" y="3479800"/>
            <a:ext cx="1588400" cy="10033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056802" y="4469030"/>
            <a:ext cx="916103" cy="49667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 flipV="1">
            <a:off x="3027939" y="3022600"/>
            <a:ext cx="3493034" cy="14414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045184" y="4469031"/>
            <a:ext cx="916103" cy="49667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030039" y="4470400"/>
            <a:ext cx="916103" cy="49667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3" name="直接连接符 12"/>
          <p:cNvCxnSpPr>
            <a:stCxn id="27" idx="0"/>
          </p:cNvCxnSpPr>
          <p:nvPr/>
        </p:nvCxnSpPr>
        <p:spPr>
          <a:xfrm flipH="1" flipV="1">
            <a:off x="4082550" y="3022600"/>
            <a:ext cx="3420686" cy="14464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 flipV="1">
            <a:off x="6306812" y="2882901"/>
            <a:ext cx="2181278" cy="15811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96950" y="526437"/>
            <a:ext cx="4921540" cy="646331"/>
          </a:xfrm>
          <a:prstGeom prst="rect">
            <a:avLst/>
          </a:prstGeom>
          <a:noFill/>
          <a:effectLst>
            <a:outerShdw blurRad="25400" dist="12700" dir="5400000" algn="t" rotWithShape="0">
              <a:schemeClr val="bg1"/>
            </a:outerShdw>
          </a:effectLst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kumimoji="1" lang="zh-CN" altLang="en-US" sz="3600" b="1" dirty="0">
                <a:solidFill>
                  <a:schemeClr val="bg1"/>
                </a:solidFill>
                <a:effectLst>
                  <a:innerShdw blurRad="88900" dist="63500" dir="162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智适应数学系统</a:t>
            </a:r>
            <a:r>
              <a:rPr kumimoji="1" lang="en-US" altLang="zh-CN" sz="3600" b="1" dirty="0">
                <a:solidFill>
                  <a:schemeClr val="bg1"/>
                </a:solidFill>
                <a:effectLst>
                  <a:innerShdw blurRad="88900" dist="63500" dir="162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kumimoji="1" lang="zh-CN" altLang="en-US" sz="3600" b="1" dirty="0">
                <a:solidFill>
                  <a:schemeClr val="bg1"/>
                </a:solidFill>
                <a:effectLst>
                  <a:innerShdw blurRad="88900" dist="63500" dir="162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</a:t>
            </a:r>
            <a:endParaRPr lang="en-US" altLang="zh-CN" sz="3600" dirty="0">
              <a:solidFill>
                <a:schemeClr val="bg1"/>
              </a:solidFill>
              <a:effectLst>
                <a:innerShdw blurRad="88900" dist="63500" dir="18900000">
                  <a:prstClr val="black">
                    <a:alpha val="6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578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>
            <p:custDataLst>
              <p:tags r:id="rId1"/>
            </p:custDataLst>
          </p:nvPr>
        </p:nvGrpSpPr>
        <p:grpSpPr>
          <a:xfrm>
            <a:off x="4656000" y="-360000"/>
            <a:ext cx="1440000" cy="360000"/>
            <a:chOff x="3144286" y="-360000"/>
            <a:chExt cx="1440000" cy="360000"/>
          </a:xfrm>
        </p:grpSpPr>
        <p:sp>
          <p:nvSpPr>
            <p:cNvPr id="53" name="矩形 52"/>
            <p:cNvSpPr>
              <a:spLocks noChangeAspect="1"/>
            </p:cNvSpPr>
            <p:nvPr/>
          </p:nvSpPr>
          <p:spPr>
            <a:xfrm>
              <a:off x="3144286" y="-360000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矩形 55"/>
            <p:cNvSpPr>
              <a:spLocks noChangeAspect="1"/>
            </p:cNvSpPr>
            <p:nvPr/>
          </p:nvSpPr>
          <p:spPr>
            <a:xfrm>
              <a:off x="3504286" y="-360000"/>
              <a:ext cx="360000" cy="36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矩形 56"/>
            <p:cNvSpPr>
              <a:spLocks noChangeAspect="1"/>
            </p:cNvSpPr>
            <p:nvPr/>
          </p:nvSpPr>
          <p:spPr>
            <a:xfrm>
              <a:off x="3864286" y="-360000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矩形 57"/>
            <p:cNvSpPr>
              <a:spLocks noChangeAspect="1"/>
            </p:cNvSpPr>
            <p:nvPr/>
          </p:nvSpPr>
          <p:spPr>
            <a:xfrm>
              <a:off x="4224286" y="-360000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直接连接符 53"/>
          <p:cNvCxnSpPr/>
          <p:nvPr/>
        </p:nvCxnSpPr>
        <p:spPr>
          <a:xfrm>
            <a:off x="960625" y="1181618"/>
            <a:ext cx="10270750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  <a:effectLst>
            <a:outerShdw dist="12700" dir="5400000" algn="t" rotWithShape="0">
              <a:schemeClr val="bg1">
                <a:alpha val="5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96950" y="1827948"/>
            <a:ext cx="1800493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二次根式的概念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880907" y="1827948"/>
            <a:ext cx="2492990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二次根式有意义的条件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695700" y="1827948"/>
            <a:ext cx="2492990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二次根式的性质与化简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882234" y="2513718"/>
            <a:ext cx="1569660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最简二次根式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118088" y="2879287"/>
            <a:ext cx="1800493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二次根式的乘法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337645" y="2791366"/>
            <a:ext cx="1800493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二次根式的除法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346340" y="3264484"/>
            <a:ext cx="1569660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同类二次根式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2665078" y="3999100"/>
            <a:ext cx="2031325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二次根式的加减法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125282" y="3965051"/>
            <a:ext cx="1338828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分母有理化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7832588" y="3951601"/>
            <a:ext cx="2031325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二次根式的乘除法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5373897" y="4940734"/>
            <a:ext cx="2262158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二次根式的混合运算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131143" y="5774717"/>
            <a:ext cx="2262158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二次根式的化简求值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423485" y="5774717"/>
            <a:ext cx="1800493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二次根式的应用</a:t>
            </a:r>
          </a:p>
        </p:txBody>
      </p:sp>
      <p:cxnSp>
        <p:nvCxnSpPr>
          <p:cNvPr id="4" name="直接箭头连接符 3"/>
          <p:cNvCxnSpPr>
            <a:stCxn id="2" idx="3"/>
            <a:endCxn id="24" idx="1"/>
          </p:cNvCxnSpPr>
          <p:nvPr/>
        </p:nvCxnSpPr>
        <p:spPr>
          <a:xfrm>
            <a:off x="2597443" y="2012614"/>
            <a:ext cx="2834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endCxn id="27" idx="1"/>
          </p:cNvCxnSpPr>
          <p:nvPr/>
        </p:nvCxnSpPr>
        <p:spPr>
          <a:xfrm>
            <a:off x="5373897" y="2005928"/>
            <a:ext cx="321803" cy="6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27" idx="2"/>
            <a:endCxn id="28" idx="0"/>
          </p:cNvCxnSpPr>
          <p:nvPr/>
        </p:nvCxnSpPr>
        <p:spPr>
          <a:xfrm flipH="1">
            <a:off x="4667064" y="2197280"/>
            <a:ext cx="2275131" cy="3164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27" idx="2"/>
            <a:endCxn id="32" idx="0"/>
          </p:cNvCxnSpPr>
          <p:nvPr/>
        </p:nvCxnSpPr>
        <p:spPr>
          <a:xfrm>
            <a:off x="6942195" y="2197280"/>
            <a:ext cx="76140" cy="682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27" idx="2"/>
            <a:endCxn id="33" idx="0"/>
          </p:cNvCxnSpPr>
          <p:nvPr/>
        </p:nvCxnSpPr>
        <p:spPr>
          <a:xfrm>
            <a:off x="6942195" y="2197280"/>
            <a:ext cx="2295697" cy="5940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endCxn id="35" idx="0"/>
          </p:cNvCxnSpPr>
          <p:nvPr/>
        </p:nvCxnSpPr>
        <p:spPr>
          <a:xfrm>
            <a:off x="4629367" y="2908946"/>
            <a:ext cx="501803" cy="3555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H="1">
            <a:off x="3680741" y="2908946"/>
            <a:ext cx="799204" cy="10561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 flipH="1">
            <a:off x="3882234" y="3659712"/>
            <a:ext cx="1177875" cy="291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endCxn id="38" idx="0"/>
          </p:cNvCxnSpPr>
          <p:nvPr/>
        </p:nvCxnSpPr>
        <p:spPr>
          <a:xfrm>
            <a:off x="7019931" y="3236472"/>
            <a:ext cx="1828320" cy="7151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endCxn id="37" idx="0"/>
          </p:cNvCxnSpPr>
          <p:nvPr/>
        </p:nvCxnSpPr>
        <p:spPr>
          <a:xfrm flipH="1">
            <a:off x="6794696" y="3265090"/>
            <a:ext cx="185569" cy="699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endCxn id="38" idx="0"/>
          </p:cNvCxnSpPr>
          <p:nvPr/>
        </p:nvCxnSpPr>
        <p:spPr>
          <a:xfrm flipH="1">
            <a:off x="8848251" y="3133052"/>
            <a:ext cx="375727" cy="818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endCxn id="39" idx="0"/>
          </p:cNvCxnSpPr>
          <p:nvPr/>
        </p:nvCxnSpPr>
        <p:spPr>
          <a:xfrm>
            <a:off x="3756671" y="4402481"/>
            <a:ext cx="2748305" cy="5382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endCxn id="39" idx="0"/>
          </p:cNvCxnSpPr>
          <p:nvPr/>
        </p:nvCxnSpPr>
        <p:spPr>
          <a:xfrm flipH="1">
            <a:off x="6504976" y="4317960"/>
            <a:ext cx="231423" cy="6227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 flipH="1">
            <a:off x="6620687" y="4306851"/>
            <a:ext cx="2146448" cy="6338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endCxn id="40" idx="0"/>
          </p:cNvCxnSpPr>
          <p:nvPr/>
        </p:nvCxnSpPr>
        <p:spPr>
          <a:xfrm flipH="1">
            <a:off x="5262222" y="5325500"/>
            <a:ext cx="1227157" cy="449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39" idx="2"/>
            <a:endCxn id="41" idx="0"/>
          </p:cNvCxnSpPr>
          <p:nvPr/>
        </p:nvCxnSpPr>
        <p:spPr>
          <a:xfrm>
            <a:off x="6504976" y="5310066"/>
            <a:ext cx="1818756" cy="4646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247978" y="2055374"/>
            <a:ext cx="807395" cy="965817"/>
            <a:chOff x="-594654" y="7842170"/>
            <a:chExt cx="807395" cy="965817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1577" r="206"/>
            <a:stretch/>
          </p:blipFill>
          <p:spPr>
            <a:xfrm>
              <a:off x="-594654" y="8169812"/>
              <a:ext cx="800924" cy="638175"/>
            </a:xfrm>
            <a:prstGeom prst="rect">
              <a:avLst/>
            </a:prstGeom>
          </p:spPr>
        </p:pic>
        <p:sp>
          <p:nvSpPr>
            <p:cNvPr id="48" name="文本框 47"/>
            <p:cNvSpPr txBox="1"/>
            <p:nvPr/>
          </p:nvSpPr>
          <p:spPr>
            <a:xfrm>
              <a:off x="-587478" y="7842170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学中</a:t>
              </a:r>
            </a:p>
          </p:txBody>
        </p:sp>
      </p:grpSp>
      <p:sp>
        <p:nvSpPr>
          <p:cNvPr id="68" name="文本框 67"/>
          <p:cNvSpPr txBox="1"/>
          <p:nvPr/>
        </p:nvSpPr>
        <p:spPr>
          <a:xfrm>
            <a:off x="993047" y="317215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错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10951952" y="312280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对</a:t>
            </a:r>
          </a:p>
        </p:txBody>
      </p:sp>
      <p:cxnSp>
        <p:nvCxnSpPr>
          <p:cNvPr id="49" name="直接连接符 48"/>
          <p:cNvCxnSpPr/>
          <p:nvPr/>
        </p:nvCxnSpPr>
        <p:spPr>
          <a:xfrm flipH="1">
            <a:off x="1559728" y="2810547"/>
            <a:ext cx="2648585" cy="47983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 flipV="1">
            <a:off x="4249016" y="2071964"/>
            <a:ext cx="6702936" cy="114709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 flipV="1">
            <a:off x="1559728" y="3521213"/>
            <a:ext cx="6777918" cy="593407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直接连接符 69"/>
          <p:cNvCxnSpPr>
            <a:stCxn id="72" idx="1"/>
          </p:cNvCxnSpPr>
          <p:nvPr/>
        </p:nvCxnSpPr>
        <p:spPr>
          <a:xfrm flipH="1" flipV="1">
            <a:off x="7277100" y="3177169"/>
            <a:ext cx="3674852" cy="17647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flipH="1" flipV="1">
            <a:off x="9750094" y="3124580"/>
            <a:ext cx="1317714" cy="15328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6" name="组合 75"/>
          <p:cNvGrpSpPr/>
          <p:nvPr/>
        </p:nvGrpSpPr>
        <p:grpSpPr>
          <a:xfrm>
            <a:off x="2540272" y="2375261"/>
            <a:ext cx="6781163" cy="4128258"/>
            <a:chOff x="2540272" y="2375261"/>
            <a:chExt cx="6781163" cy="4128258"/>
          </a:xfrm>
          <a:solidFill>
            <a:srgbClr val="F4B183">
              <a:alpha val="50196"/>
            </a:srgbClr>
          </a:solidFill>
        </p:grpSpPr>
        <p:sp>
          <p:nvSpPr>
            <p:cNvPr id="77" name="矩形 76"/>
            <p:cNvSpPr/>
            <p:nvPr/>
          </p:nvSpPr>
          <p:spPr>
            <a:xfrm>
              <a:off x="2540272" y="2375261"/>
              <a:ext cx="3498557" cy="2281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2540272" y="4674263"/>
              <a:ext cx="6781163" cy="18292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1" name="矩形 80"/>
          <p:cNvSpPr/>
          <p:nvPr/>
        </p:nvSpPr>
        <p:spPr>
          <a:xfrm>
            <a:off x="699450" y="1757841"/>
            <a:ext cx="4790544" cy="509144"/>
          </a:xfrm>
          <a:prstGeom prst="rect">
            <a:avLst/>
          </a:prstGeom>
          <a:solidFill>
            <a:srgbClr val="CCFFCC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649934" y="3834518"/>
            <a:ext cx="2431054" cy="581734"/>
          </a:xfrm>
          <a:prstGeom prst="rect">
            <a:avLst/>
          </a:prstGeom>
          <a:solidFill>
            <a:schemeClr val="accent2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5696738" y="1700596"/>
            <a:ext cx="2525050" cy="1574233"/>
          </a:xfrm>
          <a:prstGeom prst="rect">
            <a:avLst/>
          </a:prstGeom>
          <a:solidFill>
            <a:srgbClr val="CCFFCC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8229390" y="2643702"/>
            <a:ext cx="2031310" cy="612172"/>
          </a:xfrm>
          <a:prstGeom prst="rect">
            <a:avLst/>
          </a:prstGeom>
          <a:solidFill>
            <a:srgbClr val="CCFFCC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85" name="直接连接符 84"/>
          <p:cNvCxnSpPr>
            <a:stCxn id="72" idx="1"/>
          </p:cNvCxnSpPr>
          <p:nvPr/>
        </p:nvCxnSpPr>
        <p:spPr>
          <a:xfrm flipH="1">
            <a:off x="6952013" y="3353640"/>
            <a:ext cx="3999939" cy="58906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6037705" y="3825366"/>
            <a:ext cx="1467423" cy="627002"/>
          </a:xfrm>
          <a:prstGeom prst="rect">
            <a:avLst/>
          </a:prstGeom>
          <a:solidFill>
            <a:srgbClr val="CCFFCC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9481081" y="5854419"/>
            <a:ext cx="963817" cy="579260"/>
          </a:xfrm>
          <a:prstGeom prst="rect">
            <a:avLst/>
          </a:prstGeom>
          <a:solidFill>
            <a:srgbClr val="CCFFC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掌握</a:t>
            </a:r>
          </a:p>
        </p:txBody>
      </p:sp>
      <p:sp>
        <p:nvSpPr>
          <p:cNvPr id="88" name="矩形 87"/>
          <p:cNvSpPr/>
          <p:nvPr/>
        </p:nvSpPr>
        <p:spPr>
          <a:xfrm>
            <a:off x="10752936" y="5853347"/>
            <a:ext cx="963817" cy="579260"/>
          </a:xfrm>
          <a:prstGeom prst="rect">
            <a:avLst/>
          </a:prstGeom>
          <a:solidFill>
            <a:srgbClr val="F4B18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薄弱</a:t>
            </a:r>
          </a:p>
        </p:txBody>
      </p:sp>
      <p:sp>
        <p:nvSpPr>
          <p:cNvPr id="75" name="矩形 74"/>
          <p:cNvSpPr/>
          <p:nvPr/>
        </p:nvSpPr>
        <p:spPr>
          <a:xfrm>
            <a:off x="796950" y="526437"/>
            <a:ext cx="4921540" cy="646331"/>
          </a:xfrm>
          <a:prstGeom prst="rect">
            <a:avLst/>
          </a:prstGeom>
          <a:noFill/>
          <a:effectLst>
            <a:outerShdw blurRad="25400" dist="12700" dir="5400000" algn="t" rotWithShape="0">
              <a:schemeClr val="bg1"/>
            </a:outerShdw>
          </a:effectLst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kumimoji="1" lang="zh-CN" altLang="en-US" sz="3600" b="1" dirty="0">
                <a:solidFill>
                  <a:schemeClr val="bg1"/>
                </a:solidFill>
                <a:effectLst>
                  <a:innerShdw blurRad="88900" dist="63500" dir="162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智适应数学系统</a:t>
            </a:r>
            <a:r>
              <a:rPr kumimoji="1" lang="en-US" altLang="zh-CN" sz="3600" b="1" dirty="0">
                <a:solidFill>
                  <a:schemeClr val="bg1"/>
                </a:solidFill>
                <a:effectLst>
                  <a:innerShdw blurRad="88900" dist="63500" dir="162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kumimoji="1" lang="zh-CN" altLang="en-US" sz="3600" b="1" dirty="0">
                <a:solidFill>
                  <a:schemeClr val="bg1"/>
                </a:solidFill>
                <a:effectLst>
                  <a:innerShdw blurRad="88900" dist="63500" dir="162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</a:t>
            </a:r>
            <a:endParaRPr lang="en-US" altLang="zh-CN" sz="3600" dirty="0">
              <a:solidFill>
                <a:schemeClr val="bg1"/>
              </a:solidFill>
              <a:effectLst>
                <a:innerShdw blurRad="88900" dist="63500" dir="18900000">
                  <a:prstClr val="black">
                    <a:alpha val="6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052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11111E-6 L -0.0595 -0.1060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2" y="-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95 -0.10602 L 0.35677 0.2129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07" y="1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677 0.21296 L 0.20326 0.05278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2" y="-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326 0.05278 L 0.37617 0.04259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617 0.04259 L 0.18281 0.21227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74" y="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84" grpId="0" animBg="1"/>
      <p:bldP spid="8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045" y="1884313"/>
            <a:ext cx="8401050" cy="4391025"/>
          </a:xfrm>
          <a:prstGeom prst="rect">
            <a:avLst/>
          </a:prstGeom>
        </p:spPr>
      </p:pic>
      <p:grpSp>
        <p:nvGrpSpPr>
          <p:cNvPr id="52" name="组合 51"/>
          <p:cNvGrpSpPr/>
          <p:nvPr>
            <p:custDataLst>
              <p:tags r:id="rId1"/>
            </p:custDataLst>
          </p:nvPr>
        </p:nvGrpSpPr>
        <p:grpSpPr>
          <a:xfrm>
            <a:off x="4656000" y="-360000"/>
            <a:ext cx="1440000" cy="360000"/>
            <a:chOff x="3144286" y="-360000"/>
            <a:chExt cx="1440000" cy="360000"/>
          </a:xfrm>
        </p:grpSpPr>
        <p:sp>
          <p:nvSpPr>
            <p:cNvPr id="53" name="矩形 52"/>
            <p:cNvSpPr>
              <a:spLocks noChangeAspect="1"/>
            </p:cNvSpPr>
            <p:nvPr/>
          </p:nvSpPr>
          <p:spPr>
            <a:xfrm>
              <a:off x="3144286" y="-360000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矩形 55"/>
            <p:cNvSpPr>
              <a:spLocks noChangeAspect="1"/>
            </p:cNvSpPr>
            <p:nvPr/>
          </p:nvSpPr>
          <p:spPr>
            <a:xfrm>
              <a:off x="3504286" y="-360000"/>
              <a:ext cx="360000" cy="36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矩形 56"/>
            <p:cNvSpPr>
              <a:spLocks noChangeAspect="1"/>
            </p:cNvSpPr>
            <p:nvPr/>
          </p:nvSpPr>
          <p:spPr>
            <a:xfrm>
              <a:off x="3864286" y="-360000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矩形 57"/>
            <p:cNvSpPr>
              <a:spLocks noChangeAspect="1"/>
            </p:cNvSpPr>
            <p:nvPr/>
          </p:nvSpPr>
          <p:spPr>
            <a:xfrm>
              <a:off x="4224286" y="-360000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直接连接符 53"/>
          <p:cNvCxnSpPr/>
          <p:nvPr/>
        </p:nvCxnSpPr>
        <p:spPr>
          <a:xfrm>
            <a:off x="960625" y="1181618"/>
            <a:ext cx="10270750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  <a:effectLst>
            <a:outerShdw dist="12700" dir="5400000" algn="t" rotWithShape="0">
              <a:schemeClr val="bg1">
                <a:alpha val="5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179045" y="1289859"/>
            <a:ext cx="2031325" cy="46166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学霸测试路径</a:t>
            </a:r>
          </a:p>
        </p:txBody>
      </p:sp>
      <p:sp>
        <p:nvSpPr>
          <p:cNvPr id="14" name="矩形 13"/>
          <p:cNvSpPr/>
          <p:nvPr/>
        </p:nvSpPr>
        <p:spPr>
          <a:xfrm>
            <a:off x="2970528" y="4942003"/>
            <a:ext cx="1080000" cy="51990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592967" y="4937314"/>
            <a:ext cx="1707522" cy="49021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3526514" y="2911414"/>
            <a:ext cx="4251329" cy="20109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192814" y="4944926"/>
            <a:ext cx="1077609" cy="4826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H="1" flipV="1">
            <a:off x="5000214" y="3299279"/>
            <a:ext cx="870789" cy="16298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429006" y="4939778"/>
            <a:ext cx="1049773" cy="48774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4760810" y="3038021"/>
            <a:ext cx="1832157" cy="18846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 flipV="1">
            <a:off x="3526514" y="3984101"/>
            <a:ext cx="3934401" cy="9382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8427642" y="4954292"/>
            <a:ext cx="1089233" cy="4826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6053614" y="3299279"/>
            <a:ext cx="2881002" cy="16230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96950" y="526437"/>
            <a:ext cx="4921540" cy="646331"/>
          </a:xfrm>
          <a:prstGeom prst="rect">
            <a:avLst/>
          </a:prstGeom>
          <a:noFill/>
          <a:effectLst>
            <a:outerShdw blurRad="25400" dist="12700" dir="5400000" algn="t" rotWithShape="0">
              <a:schemeClr val="bg1"/>
            </a:outerShdw>
          </a:effectLst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kumimoji="1" lang="zh-CN" altLang="en-US" sz="3600" b="1" dirty="0">
                <a:solidFill>
                  <a:schemeClr val="bg1"/>
                </a:solidFill>
                <a:effectLst>
                  <a:innerShdw blurRad="88900" dist="63500" dir="162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智适应数学系统</a:t>
            </a:r>
            <a:r>
              <a:rPr kumimoji="1" lang="en-US" altLang="zh-CN" sz="3600" b="1" dirty="0">
                <a:solidFill>
                  <a:schemeClr val="bg1"/>
                </a:solidFill>
                <a:effectLst>
                  <a:innerShdw blurRad="88900" dist="63500" dir="162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kumimoji="1" lang="zh-CN" altLang="en-US" sz="3600" b="1" dirty="0">
                <a:solidFill>
                  <a:schemeClr val="bg1"/>
                </a:solidFill>
                <a:effectLst>
                  <a:innerShdw blurRad="88900" dist="63500" dir="162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</a:t>
            </a:r>
            <a:endParaRPr lang="en-US" altLang="zh-CN" sz="3600" dirty="0">
              <a:solidFill>
                <a:schemeClr val="bg1"/>
              </a:solidFill>
              <a:effectLst>
                <a:innerShdw blurRad="88900" dist="63500" dir="18900000">
                  <a:prstClr val="black">
                    <a:alpha val="6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059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>
            <p:custDataLst>
              <p:tags r:id="rId1"/>
            </p:custDataLst>
          </p:nvPr>
        </p:nvGrpSpPr>
        <p:grpSpPr>
          <a:xfrm>
            <a:off x="4656000" y="-360000"/>
            <a:ext cx="1440000" cy="360000"/>
            <a:chOff x="3144286" y="-360000"/>
            <a:chExt cx="1440000" cy="360000"/>
          </a:xfrm>
        </p:grpSpPr>
        <p:sp>
          <p:nvSpPr>
            <p:cNvPr id="53" name="矩形 52"/>
            <p:cNvSpPr>
              <a:spLocks noChangeAspect="1"/>
            </p:cNvSpPr>
            <p:nvPr/>
          </p:nvSpPr>
          <p:spPr>
            <a:xfrm>
              <a:off x="3144286" y="-360000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矩形 55"/>
            <p:cNvSpPr>
              <a:spLocks noChangeAspect="1"/>
            </p:cNvSpPr>
            <p:nvPr/>
          </p:nvSpPr>
          <p:spPr>
            <a:xfrm>
              <a:off x="3504286" y="-360000"/>
              <a:ext cx="360000" cy="36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矩形 56"/>
            <p:cNvSpPr>
              <a:spLocks noChangeAspect="1"/>
            </p:cNvSpPr>
            <p:nvPr/>
          </p:nvSpPr>
          <p:spPr>
            <a:xfrm>
              <a:off x="3864286" y="-360000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矩形 57"/>
            <p:cNvSpPr>
              <a:spLocks noChangeAspect="1"/>
            </p:cNvSpPr>
            <p:nvPr/>
          </p:nvSpPr>
          <p:spPr>
            <a:xfrm>
              <a:off x="4224286" y="-360000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直接连接符 53"/>
          <p:cNvCxnSpPr/>
          <p:nvPr/>
        </p:nvCxnSpPr>
        <p:spPr>
          <a:xfrm>
            <a:off x="960625" y="1181618"/>
            <a:ext cx="10270750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  <a:effectLst>
            <a:outerShdw dist="12700" dir="5400000" algn="t" rotWithShape="0">
              <a:schemeClr val="bg1">
                <a:alpha val="5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96950" y="1827948"/>
            <a:ext cx="1800493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二次根式的概念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880907" y="1827948"/>
            <a:ext cx="2492990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二次根式有意义的条件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695700" y="1827948"/>
            <a:ext cx="2492990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二次根式的性质与化简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882234" y="2513718"/>
            <a:ext cx="1569660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最简二次根式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118088" y="2879287"/>
            <a:ext cx="1800493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二次根式的乘法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337645" y="2791366"/>
            <a:ext cx="1800493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二次根式的除法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346340" y="3264484"/>
            <a:ext cx="1569660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同类二次根式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2665078" y="3999100"/>
            <a:ext cx="2031325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二次根式的加减法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125282" y="3965051"/>
            <a:ext cx="1338828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分母有理化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7832588" y="3951601"/>
            <a:ext cx="2031325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二次根式的乘除法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5373897" y="4940734"/>
            <a:ext cx="2262158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二次根式的混合运算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131143" y="5774717"/>
            <a:ext cx="2262158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二次根式的化简求值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7423485" y="5793767"/>
            <a:ext cx="1800493" cy="3693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二次根式的应用</a:t>
            </a:r>
          </a:p>
        </p:txBody>
      </p:sp>
      <p:cxnSp>
        <p:nvCxnSpPr>
          <p:cNvPr id="4" name="直接箭头连接符 3"/>
          <p:cNvCxnSpPr>
            <a:stCxn id="2" idx="3"/>
            <a:endCxn id="24" idx="1"/>
          </p:cNvCxnSpPr>
          <p:nvPr/>
        </p:nvCxnSpPr>
        <p:spPr>
          <a:xfrm>
            <a:off x="2597443" y="2012614"/>
            <a:ext cx="2834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endCxn id="27" idx="1"/>
          </p:cNvCxnSpPr>
          <p:nvPr/>
        </p:nvCxnSpPr>
        <p:spPr>
          <a:xfrm>
            <a:off x="5373897" y="2005928"/>
            <a:ext cx="321803" cy="6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27" idx="2"/>
            <a:endCxn id="28" idx="0"/>
          </p:cNvCxnSpPr>
          <p:nvPr/>
        </p:nvCxnSpPr>
        <p:spPr>
          <a:xfrm flipH="1">
            <a:off x="4667064" y="2197280"/>
            <a:ext cx="2275131" cy="3164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27" idx="2"/>
            <a:endCxn id="32" idx="0"/>
          </p:cNvCxnSpPr>
          <p:nvPr/>
        </p:nvCxnSpPr>
        <p:spPr>
          <a:xfrm>
            <a:off x="6942195" y="2197280"/>
            <a:ext cx="76140" cy="682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27" idx="2"/>
            <a:endCxn id="33" idx="0"/>
          </p:cNvCxnSpPr>
          <p:nvPr/>
        </p:nvCxnSpPr>
        <p:spPr>
          <a:xfrm>
            <a:off x="6942195" y="2197280"/>
            <a:ext cx="2295697" cy="5940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endCxn id="35" idx="0"/>
          </p:cNvCxnSpPr>
          <p:nvPr/>
        </p:nvCxnSpPr>
        <p:spPr>
          <a:xfrm>
            <a:off x="4629367" y="2908946"/>
            <a:ext cx="501803" cy="3555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H="1">
            <a:off x="3680741" y="2908946"/>
            <a:ext cx="799204" cy="10561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 flipH="1">
            <a:off x="3882234" y="3659712"/>
            <a:ext cx="1177875" cy="2918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endCxn id="38" idx="0"/>
          </p:cNvCxnSpPr>
          <p:nvPr/>
        </p:nvCxnSpPr>
        <p:spPr>
          <a:xfrm>
            <a:off x="7019931" y="3236472"/>
            <a:ext cx="1828320" cy="7151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endCxn id="37" idx="0"/>
          </p:cNvCxnSpPr>
          <p:nvPr/>
        </p:nvCxnSpPr>
        <p:spPr>
          <a:xfrm flipH="1">
            <a:off x="6794696" y="3265090"/>
            <a:ext cx="185569" cy="699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endCxn id="38" idx="0"/>
          </p:cNvCxnSpPr>
          <p:nvPr/>
        </p:nvCxnSpPr>
        <p:spPr>
          <a:xfrm flipH="1">
            <a:off x="8848251" y="3133052"/>
            <a:ext cx="375727" cy="8185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endCxn id="39" idx="0"/>
          </p:cNvCxnSpPr>
          <p:nvPr/>
        </p:nvCxnSpPr>
        <p:spPr>
          <a:xfrm>
            <a:off x="3756671" y="4402481"/>
            <a:ext cx="2748305" cy="5382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endCxn id="39" idx="0"/>
          </p:cNvCxnSpPr>
          <p:nvPr/>
        </p:nvCxnSpPr>
        <p:spPr>
          <a:xfrm flipH="1">
            <a:off x="6504976" y="4317960"/>
            <a:ext cx="231423" cy="6227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 flipH="1">
            <a:off x="6620687" y="4306851"/>
            <a:ext cx="2146448" cy="6338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endCxn id="40" idx="0"/>
          </p:cNvCxnSpPr>
          <p:nvPr/>
        </p:nvCxnSpPr>
        <p:spPr>
          <a:xfrm flipH="1">
            <a:off x="5262222" y="5325500"/>
            <a:ext cx="1227157" cy="449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39" idx="2"/>
            <a:endCxn id="41" idx="0"/>
          </p:cNvCxnSpPr>
          <p:nvPr/>
        </p:nvCxnSpPr>
        <p:spPr>
          <a:xfrm>
            <a:off x="6504976" y="5310066"/>
            <a:ext cx="1818756" cy="4837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053734" y="2127662"/>
            <a:ext cx="807597" cy="973219"/>
            <a:chOff x="457196" y="4940734"/>
            <a:chExt cx="807597" cy="973219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" r="72097"/>
            <a:stretch/>
          </p:blipFill>
          <p:spPr>
            <a:xfrm>
              <a:off x="457196" y="5275778"/>
              <a:ext cx="792000" cy="638175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464574" y="4940734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学霸</a:t>
              </a:r>
            </a:p>
          </p:txBody>
        </p:sp>
      </p:grpSp>
      <p:sp>
        <p:nvSpPr>
          <p:cNvPr id="51" name="文本框 50"/>
          <p:cNvSpPr txBox="1"/>
          <p:nvPr/>
        </p:nvSpPr>
        <p:spPr>
          <a:xfrm>
            <a:off x="993047" y="317215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错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10951952" y="312280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对</a:t>
            </a:r>
          </a:p>
        </p:txBody>
      </p:sp>
      <p:cxnSp>
        <p:nvCxnSpPr>
          <p:cNvPr id="68" name="直接连接符 67"/>
          <p:cNvCxnSpPr>
            <a:endCxn id="66" idx="1"/>
          </p:cNvCxnSpPr>
          <p:nvPr/>
        </p:nvCxnSpPr>
        <p:spPr>
          <a:xfrm>
            <a:off x="5016000" y="2791366"/>
            <a:ext cx="5935952" cy="56227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9481081" y="5854419"/>
            <a:ext cx="963817" cy="579260"/>
          </a:xfrm>
          <a:prstGeom prst="rect">
            <a:avLst/>
          </a:prstGeom>
          <a:solidFill>
            <a:srgbClr val="CCFFC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掌握</a:t>
            </a:r>
          </a:p>
        </p:txBody>
      </p:sp>
      <p:sp>
        <p:nvSpPr>
          <p:cNvPr id="72" name="矩形 71"/>
          <p:cNvSpPr/>
          <p:nvPr/>
        </p:nvSpPr>
        <p:spPr>
          <a:xfrm>
            <a:off x="10752936" y="5853347"/>
            <a:ext cx="963817" cy="579260"/>
          </a:xfrm>
          <a:prstGeom prst="rect">
            <a:avLst/>
          </a:prstGeom>
          <a:solidFill>
            <a:srgbClr val="F4B18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薄弱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551807" y="1686774"/>
            <a:ext cx="7785838" cy="1287319"/>
            <a:chOff x="551807" y="1686774"/>
            <a:chExt cx="7785838" cy="1287319"/>
          </a:xfrm>
        </p:grpSpPr>
        <p:sp>
          <p:nvSpPr>
            <p:cNvPr id="74" name="矩形 73"/>
            <p:cNvSpPr/>
            <p:nvPr/>
          </p:nvSpPr>
          <p:spPr>
            <a:xfrm>
              <a:off x="551807" y="1686774"/>
              <a:ext cx="7785838" cy="653712"/>
            </a:xfrm>
            <a:prstGeom prst="rect">
              <a:avLst/>
            </a:prstGeom>
            <a:solidFill>
              <a:srgbClr val="CCFFC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3756671" y="2335218"/>
              <a:ext cx="1825362" cy="638875"/>
            </a:xfrm>
            <a:prstGeom prst="rect">
              <a:avLst/>
            </a:prstGeom>
            <a:solidFill>
              <a:srgbClr val="CCFFC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76" name="直接连接符 75"/>
          <p:cNvCxnSpPr/>
          <p:nvPr/>
        </p:nvCxnSpPr>
        <p:spPr>
          <a:xfrm flipV="1">
            <a:off x="8848251" y="3502384"/>
            <a:ext cx="2110169" cy="42377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7" name="组合 76"/>
          <p:cNvGrpSpPr/>
          <p:nvPr/>
        </p:nvGrpSpPr>
        <p:grpSpPr>
          <a:xfrm>
            <a:off x="6080945" y="2641299"/>
            <a:ext cx="4378563" cy="1898651"/>
            <a:chOff x="551807" y="1686774"/>
            <a:chExt cx="7785838" cy="1361926"/>
          </a:xfrm>
        </p:grpSpPr>
        <p:sp>
          <p:nvSpPr>
            <p:cNvPr id="78" name="矩形 77"/>
            <p:cNvSpPr/>
            <p:nvPr/>
          </p:nvSpPr>
          <p:spPr>
            <a:xfrm>
              <a:off x="551807" y="1686774"/>
              <a:ext cx="7785838" cy="653712"/>
            </a:xfrm>
            <a:prstGeom prst="rect">
              <a:avLst/>
            </a:prstGeom>
            <a:solidFill>
              <a:srgbClr val="CCFFC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3386996" y="2335217"/>
              <a:ext cx="4137739" cy="713483"/>
            </a:xfrm>
            <a:prstGeom prst="rect">
              <a:avLst/>
            </a:prstGeom>
            <a:solidFill>
              <a:srgbClr val="CCFFC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80" name="直接连接符 79"/>
          <p:cNvCxnSpPr/>
          <p:nvPr/>
        </p:nvCxnSpPr>
        <p:spPr>
          <a:xfrm flipV="1">
            <a:off x="7035450" y="3582240"/>
            <a:ext cx="4068902" cy="157267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1" name="组合 80"/>
          <p:cNvGrpSpPr/>
          <p:nvPr/>
        </p:nvGrpSpPr>
        <p:grpSpPr>
          <a:xfrm>
            <a:off x="2665078" y="3230781"/>
            <a:ext cx="5032650" cy="2374662"/>
            <a:chOff x="2503687" y="1686773"/>
            <a:chExt cx="8948916" cy="1703375"/>
          </a:xfrm>
        </p:grpSpPr>
        <p:sp>
          <p:nvSpPr>
            <p:cNvPr id="82" name="矩形 81"/>
            <p:cNvSpPr/>
            <p:nvPr/>
          </p:nvSpPr>
          <p:spPr>
            <a:xfrm>
              <a:off x="2503687" y="1686773"/>
              <a:ext cx="5833957" cy="1061513"/>
            </a:xfrm>
            <a:prstGeom prst="rect">
              <a:avLst/>
            </a:prstGeom>
            <a:solidFill>
              <a:srgbClr val="CCFFC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6684030" y="1992477"/>
              <a:ext cx="4768573" cy="1397671"/>
            </a:xfrm>
            <a:prstGeom prst="rect">
              <a:avLst/>
            </a:prstGeom>
            <a:solidFill>
              <a:srgbClr val="CCFFCC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84" name="直接连接符 83"/>
          <p:cNvCxnSpPr/>
          <p:nvPr/>
        </p:nvCxnSpPr>
        <p:spPr>
          <a:xfrm flipH="1" flipV="1">
            <a:off x="1462080" y="3594036"/>
            <a:ext cx="3550349" cy="225931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3931423" y="5607466"/>
            <a:ext cx="2609964" cy="696761"/>
          </a:xfrm>
          <a:prstGeom prst="rect">
            <a:avLst/>
          </a:prstGeom>
          <a:solidFill>
            <a:srgbClr val="F4B18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86" name="直接连接符 85"/>
          <p:cNvCxnSpPr>
            <a:stCxn id="66" idx="2"/>
          </p:cNvCxnSpPr>
          <p:nvPr/>
        </p:nvCxnSpPr>
        <p:spPr>
          <a:xfrm flipH="1">
            <a:off x="8362964" y="3584472"/>
            <a:ext cx="2835210" cy="237137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7332780" y="5688038"/>
            <a:ext cx="1994282" cy="555065"/>
          </a:xfrm>
          <a:prstGeom prst="rect">
            <a:avLst/>
          </a:prstGeom>
          <a:solidFill>
            <a:srgbClr val="CCFFC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96950" y="526437"/>
            <a:ext cx="4921540" cy="646331"/>
          </a:xfrm>
          <a:prstGeom prst="rect">
            <a:avLst/>
          </a:prstGeom>
          <a:noFill/>
          <a:effectLst>
            <a:outerShdw blurRad="25400" dist="12700" dir="5400000" algn="t" rotWithShape="0">
              <a:schemeClr val="bg1"/>
            </a:outerShdw>
          </a:effectLst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kumimoji="1" lang="zh-CN" altLang="en-US" sz="3600" b="1" dirty="0">
                <a:solidFill>
                  <a:schemeClr val="bg1"/>
                </a:solidFill>
                <a:effectLst>
                  <a:innerShdw blurRad="88900" dist="63500" dir="162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智适应数学系统</a:t>
            </a:r>
            <a:r>
              <a:rPr kumimoji="1" lang="en-US" altLang="zh-CN" sz="3600" b="1" dirty="0">
                <a:solidFill>
                  <a:schemeClr val="bg1"/>
                </a:solidFill>
                <a:effectLst>
                  <a:innerShdw blurRad="88900" dist="63500" dir="162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kumimoji="1" lang="zh-CN" altLang="en-US" sz="3600" b="1" dirty="0">
                <a:solidFill>
                  <a:schemeClr val="bg1"/>
                </a:solidFill>
                <a:effectLst>
                  <a:innerShdw blurRad="88900" dist="63500" dir="162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</a:t>
            </a:r>
            <a:endParaRPr lang="en-US" altLang="zh-CN" sz="3600" dirty="0">
              <a:solidFill>
                <a:schemeClr val="bg1"/>
              </a:solidFill>
              <a:effectLst>
                <a:innerShdw blurRad="88900" dist="63500" dir="18900000">
                  <a:prstClr val="black">
                    <a:alpha val="6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638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48148E-6 L 0.36016 0.2085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08" y="1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016 0.20856 L 0.16797 0.3428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09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797 0.34282 L 0.07006 0.4717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6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06 0.47176 L 0.31823 0.46782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09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960625" y="1181618"/>
            <a:ext cx="10270750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  <a:effectLst>
            <a:outerShdw dist="12700" dir="5400000" algn="t" rotWithShape="0">
              <a:schemeClr val="bg1">
                <a:alpha val="5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4656000" y="-360000"/>
            <a:ext cx="1440000" cy="360000"/>
            <a:chOff x="3144286" y="-360000"/>
            <a:chExt cx="1440000" cy="360000"/>
          </a:xfrm>
        </p:grpSpPr>
        <p:sp>
          <p:nvSpPr>
            <p:cNvPr id="45" name="矩形 44"/>
            <p:cNvSpPr>
              <a:spLocks noChangeAspect="1"/>
            </p:cNvSpPr>
            <p:nvPr/>
          </p:nvSpPr>
          <p:spPr>
            <a:xfrm>
              <a:off x="3144286" y="-360000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矩形 45"/>
            <p:cNvSpPr>
              <a:spLocks noChangeAspect="1"/>
            </p:cNvSpPr>
            <p:nvPr/>
          </p:nvSpPr>
          <p:spPr>
            <a:xfrm>
              <a:off x="3504286" y="-360000"/>
              <a:ext cx="360000" cy="36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矩形 46"/>
            <p:cNvSpPr>
              <a:spLocks noChangeAspect="1"/>
            </p:cNvSpPr>
            <p:nvPr/>
          </p:nvSpPr>
          <p:spPr>
            <a:xfrm>
              <a:off x="3864286" y="-360000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矩形 47"/>
            <p:cNvSpPr>
              <a:spLocks noChangeAspect="1"/>
            </p:cNvSpPr>
            <p:nvPr/>
          </p:nvSpPr>
          <p:spPr>
            <a:xfrm>
              <a:off x="4224286" y="-360000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组合 37"/>
          <p:cNvGrpSpPr/>
          <p:nvPr>
            <p:custDataLst>
              <p:tags r:id="rId1"/>
            </p:custDataLst>
          </p:nvPr>
        </p:nvGrpSpPr>
        <p:grpSpPr>
          <a:xfrm>
            <a:off x="4656000" y="-360000"/>
            <a:ext cx="1440000" cy="360000"/>
            <a:chOff x="3144286" y="-360000"/>
            <a:chExt cx="1440000" cy="360000"/>
          </a:xfrm>
        </p:grpSpPr>
        <p:sp>
          <p:nvSpPr>
            <p:cNvPr id="40" name="矩形 39"/>
            <p:cNvSpPr>
              <a:spLocks noChangeAspect="1"/>
            </p:cNvSpPr>
            <p:nvPr/>
          </p:nvSpPr>
          <p:spPr>
            <a:xfrm>
              <a:off x="3144286" y="-360000"/>
              <a:ext cx="360000" cy="36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矩形 40"/>
            <p:cNvSpPr>
              <a:spLocks noChangeAspect="1"/>
            </p:cNvSpPr>
            <p:nvPr/>
          </p:nvSpPr>
          <p:spPr>
            <a:xfrm>
              <a:off x="3504286" y="-360000"/>
              <a:ext cx="360000" cy="360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矩形 41"/>
            <p:cNvSpPr>
              <a:spLocks noChangeAspect="1"/>
            </p:cNvSpPr>
            <p:nvPr/>
          </p:nvSpPr>
          <p:spPr>
            <a:xfrm>
              <a:off x="3864286" y="-360000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矩形 42"/>
            <p:cNvSpPr>
              <a:spLocks noChangeAspect="1"/>
            </p:cNvSpPr>
            <p:nvPr/>
          </p:nvSpPr>
          <p:spPr>
            <a:xfrm>
              <a:off x="4224286" y="-360000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78089" y="1551629"/>
            <a:ext cx="27494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500" dirty="0">
                <a:solidFill>
                  <a:schemeClr val="bg1"/>
                </a:solidFill>
              </a:rPr>
              <a:t>知识点之间的关联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65494" y="285077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A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97682" y="295835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B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17682" y="455406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C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78390" y="433891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71325" y="3196804"/>
            <a:ext cx="41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61729" y="446442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F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2" name="直线箭头连接符 11"/>
          <p:cNvCxnSpPr>
            <a:stCxn id="2" idx="3"/>
          </p:cNvCxnSpPr>
          <p:nvPr/>
        </p:nvCxnSpPr>
        <p:spPr>
          <a:xfrm>
            <a:off x="883210" y="3035441"/>
            <a:ext cx="1618660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883210" y="3220107"/>
            <a:ext cx="1995180" cy="1244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V="1">
            <a:off x="1925780" y="3435260"/>
            <a:ext cx="771902" cy="1029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 flipV="1">
            <a:off x="3205724" y="3435260"/>
            <a:ext cx="1393885" cy="903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>
            <a:off x="3057682" y="3327683"/>
            <a:ext cx="1004047" cy="113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 flipV="1">
            <a:off x="4406995" y="3603810"/>
            <a:ext cx="336052" cy="860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1620823" y="4993282"/>
            <a:ext cx="243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</a:rPr>
              <a:t>B,C,E,F</a:t>
            </a:r>
            <a:r>
              <a:rPr kumimoji="1" lang="zh-CN" altLang="en-US" sz="2000" dirty="0">
                <a:solidFill>
                  <a:schemeClr val="bg1"/>
                </a:solidFill>
              </a:rPr>
              <a:t>为薄弱知识点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185435" y="226123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63" name="直线箭头连接符 62"/>
          <p:cNvCxnSpPr/>
          <p:nvPr/>
        </p:nvCxnSpPr>
        <p:spPr>
          <a:xfrm>
            <a:off x="1537780" y="2440530"/>
            <a:ext cx="1928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3467083" y="222537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chemeClr val="bg1"/>
                </a:solidFill>
              </a:rPr>
              <a:t>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104065" y="5468473"/>
            <a:ext cx="3812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规划出学习知识点的顺序</a:t>
            </a:r>
            <a:r>
              <a:rPr kumimoji="1" lang="en-US" altLang="zh-CN" dirty="0">
                <a:solidFill>
                  <a:schemeClr val="bg1"/>
                </a:solidFill>
              </a:rPr>
              <a:t>:</a:t>
            </a:r>
            <a:r>
              <a:rPr kumimoji="1" lang="zh-CN" altLang="en-US" dirty="0">
                <a:solidFill>
                  <a:schemeClr val="bg1"/>
                </a:solidFill>
              </a:rPr>
              <a:t>学习路径</a:t>
            </a:r>
          </a:p>
        </p:txBody>
      </p:sp>
      <p:grpSp>
        <p:nvGrpSpPr>
          <p:cNvPr id="68" name="组 67"/>
          <p:cNvGrpSpPr/>
          <p:nvPr/>
        </p:nvGrpSpPr>
        <p:grpSpPr>
          <a:xfrm>
            <a:off x="5615220" y="1387613"/>
            <a:ext cx="6088687" cy="4959397"/>
            <a:chOff x="5615220" y="1387613"/>
            <a:chExt cx="6088687" cy="4959397"/>
          </a:xfrm>
        </p:grpSpPr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220" y="1387613"/>
              <a:ext cx="6088687" cy="495939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7" name="矩形 66"/>
            <p:cNvSpPr/>
            <p:nvPr/>
          </p:nvSpPr>
          <p:spPr>
            <a:xfrm>
              <a:off x="5615220" y="1387613"/>
              <a:ext cx="1201270" cy="4171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000">
                  <a:solidFill>
                    <a:schemeClr val="bg1"/>
                  </a:solidFill>
                </a:rPr>
                <a:t>知识图谱</a:t>
              </a:r>
            </a:p>
          </p:txBody>
        </p:sp>
      </p:grpSp>
      <p:sp>
        <p:nvSpPr>
          <p:cNvPr id="36" name="矩形 35"/>
          <p:cNvSpPr/>
          <p:nvPr/>
        </p:nvSpPr>
        <p:spPr>
          <a:xfrm>
            <a:off x="796950" y="526437"/>
            <a:ext cx="6186309" cy="646331"/>
          </a:xfrm>
          <a:prstGeom prst="rect">
            <a:avLst/>
          </a:prstGeom>
          <a:noFill/>
          <a:effectLst>
            <a:outerShdw blurRad="25400" dist="12700" dir="5400000" algn="t" rotWithShape="0">
              <a:schemeClr val="bg1"/>
            </a:outerShdw>
          </a:effectLst>
        </p:spPr>
        <p:txBody>
          <a:bodyPr wrap="none" rtlCol="0">
            <a:spAutoFit/>
          </a:bodyPr>
          <a:lstStyle/>
          <a:p>
            <a:pPr algn="l">
              <a:buNone/>
            </a:pPr>
            <a:r>
              <a:rPr lang="zh-CN" altLang="en-US" sz="3600" dirty="0">
                <a:solidFill>
                  <a:schemeClr val="bg1"/>
                </a:solidFill>
                <a:effectLst>
                  <a:innerShdw blurRad="88900" dist="63500" dir="18900000">
                    <a:prstClr val="black">
                      <a:alpha val="6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根据知识点关联进行路径推送</a:t>
            </a:r>
            <a:endParaRPr lang="en-US" altLang="zh-CN" sz="3600" dirty="0">
              <a:solidFill>
                <a:schemeClr val="bg1"/>
              </a:solidFill>
              <a:effectLst>
                <a:innerShdw blurRad="88900" dist="63500" dir="18900000">
                  <a:prstClr val="black">
                    <a:alpha val="6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503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  <p:bldP spid="6" grpId="0"/>
      <p:bldP spid="7" grpId="0"/>
      <p:bldP spid="8" grpId="0"/>
      <p:bldP spid="10" grpId="0"/>
      <p:bldP spid="50" grpId="0"/>
      <p:bldP spid="51" grpId="0"/>
      <p:bldP spid="64" grpId="0"/>
      <p:bldP spid="6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/>
          <p:cNvSpPr txBox="1"/>
          <p:nvPr/>
        </p:nvSpPr>
        <p:spPr>
          <a:xfrm>
            <a:off x="1954879" y="429760"/>
            <a:ext cx="1938990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Calibri"/>
                <a:sym typeface="Calibri" panose="020F0502020204030204"/>
              </a:rPr>
              <a:t>精准评测</a:t>
            </a: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1378424" y="0"/>
            <a:ext cx="887104" cy="1064525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337" y="1455593"/>
            <a:ext cx="3393064" cy="4618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标注 5"/>
          <p:cNvSpPr/>
          <p:nvPr/>
        </p:nvSpPr>
        <p:spPr>
          <a:xfrm>
            <a:off x="401782" y="4096436"/>
            <a:ext cx="2008909" cy="646329"/>
          </a:xfrm>
          <a:prstGeom prst="wedgeRectCallout">
            <a:avLst>
              <a:gd name="adj1" fmla="val 4367"/>
              <a:gd name="adj2" fmla="val -90625"/>
            </a:avLst>
          </a:prstGeom>
          <a:solidFill>
            <a:srgbClr val="013476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Calibri"/>
                <a:sym typeface="Calibri" panose="020F0502020204030204"/>
              </a:rPr>
              <a:t>传统测试固定题目</a:t>
            </a:r>
            <a:endParaRPr kumimoji="0" lang="en-US" altLang="zh-CN" sz="18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Calibri"/>
              <a:sym typeface="Calibri" panose="020F0502020204030204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i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Calibri"/>
                <a:sym typeface="Calibri" panose="020F0502020204030204"/>
              </a:rPr>
              <a:t>固定数量</a:t>
            </a:r>
            <a:endParaRPr kumimoji="0" lang="zh-CN" altLang="en-US" sz="18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Calibri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178" y="2307782"/>
            <a:ext cx="6230112" cy="24020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634B90-BFA4-4650-B7CF-2A99DDEFE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959" y="4406746"/>
            <a:ext cx="5684398" cy="24227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AD4A406-6DD2-41F9-AC94-36F2782FD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086" y="147791"/>
            <a:ext cx="3953000" cy="2473325"/>
          </a:xfrm>
          <a:prstGeom prst="rect">
            <a:avLst/>
          </a:prstGeom>
        </p:spPr>
      </p:pic>
      <p:sp>
        <p:nvSpPr>
          <p:cNvPr id="12" name="矩形标注 5">
            <a:extLst>
              <a:ext uri="{FF2B5EF4-FFF2-40B4-BE49-F238E27FC236}">
                <a16:creationId xmlns:a16="http://schemas.microsoft.com/office/drawing/2014/main" id="{509C2413-658F-4033-BF96-2F530620ECAD}"/>
              </a:ext>
            </a:extLst>
          </p:cNvPr>
          <p:cNvSpPr/>
          <p:nvPr/>
        </p:nvSpPr>
        <p:spPr>
          <a:xfrm>
            <a:off x="9915896" y="2403422"/>
            <a:ext cx="2008909" cy="1200327"/>
          </a:xfrm>
          <a:prstGeom prst="wedgeRectCallout">
            <a:avLst>
              <a:gd name="adj1" fmla="val 4367"/>
              <a:gd name="adj2" fmla="val -90625"/>
            </a:avLst>
          </a:prstGeom>
          <a:solidFill>
            <a:srgbClr val="013476"/>
          </a:solidFill>
          <a:ln w="12700" cap="flat">
            <a:noFill/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lvl="0" hangingPunct="0">
              <a:defRPr/>
            </a:pPr>
            <a:r>
              <a:rPr lang="zh-CN" altLang="en-US" i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Calibri"/>
                <a:sym typeface="Calibri" panose="020F0502020204030204"/>
              </a:rPr>
              <a:t>智适应系统根据情况实时变换考察内容每个人的考卷都不同</a:t>
            </a:r>
            <a:endParaRPr lang="en-US" altLang="zh-CN" i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Calibri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6442359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tIns="22860" bIns="22860"/>
          <a:lstStyle/>
          <a:p>
            <a:endParaRPr/>
          </a:p>
        </p:txBody>
      </p:sp>
      <p:sp>
        <p:nvSpPr>
          <p:cNvPr id="32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tIns="22860" bIns="22860"/>
          <a:lstStyle/>
          <a:p>
            <a:endParaRPr/>
          </a:p>
        </p:txBody>
      </p:sp>
      <p:pic>
        <p:nvPicPr>
          <p:cNvPr id="330" name="AI教学机器人_南宁_a.039.jpeg" descr="AI教学机器人_南宁_a.039.jpe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2990630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7">
            <a:extLst>
              <a:ext uri="{FF2B5EF4-FFF2-40B4-BE49-F238E27FC236}">
                <a16:creationId xmlns:a16="http://schemas.microsoft.com/office/drawing/2014/main" id="{7673BE34-529C-421F-B9B6-2E757C1CBBF5}"/>
              </a:ext>
            </a:extLst>
          </p:cNvPr>
          <p:cNvSpPr txBox="1"/>
          <p:nvPr/>
        </p:nvSpPr>
        <p:spPr>
          <a:xfrm>
            <a:off x="4380932" y="641450"/>
            <a:ext cx="3683058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Calibri" panose="020F0502020204030204"/>
              </a:rPr>
              <a:t>智适应学习特点</a:t>
            </a:r>
          </a:p>
        </p:txBody>
      </p:sp>
      <p:pic>
        <p:nvPicPr>
          <p:cNvPr id="3" name="image3.jpeg">
            <a:extLst>
              <a:ext uri="{FF2B5EF4-FFF2-40B4-BE49-F238E27FC236}">
                <a16:creationId xmlns:a16="http://schemas.microsoft.com/office/drawing/2014/main" id="{8BC006F4-EFD6-4CF7-9C60-0D8E9E1B3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/>
          </a:blip>
          <a:srcRect t="84909"/>
          <a:stretch>
            <a:fillRect/>
          </a:stretch>
        </p:blipFill>
        <p:spPr>
          <a:xfrm>
            <a:off x="0" y="5015355"/>
            <a:ext cx="12192000" cy="184264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Freeform 12">
            <a:extLst>
              <a:ext uri="{FF2B5EF4-FFF2-40B4-BE49-F238E27FC236}">
                <a16:creationId xmlns:a16="http://schemas.microsoft.com/office/drawing/2014/main" id="{059E744A-CE12-4C99-AD9B-A26253084FCB}"/>
              </a:ext>
            </a:extLst>
          </p:cNvPr>
          <p:cNvSpPr>
            <a:spLocks/>
          </p:cNvSpPr>
          <p:nvPr/>
        </p:nvSpPr>
        <p:spPr bwMode="auto">
          <a:xfrm>
            <a:off x="4099037" y="1827441"/>
            <a:ext cx="2442510" cy="1990575"/>
          </a:xfrm>
          <a:custGeom>
            <a:avLst/>
            <a:gdLst>
              <a:gd name="T0" fmla="*/ 940 w 1154"/>
              <a:gd name="T1" fmla="*/ 0 h 940"/>
              <a:gd name="T2" fmla="*/ 0 w 1154"/>
              <a:gd name="T3" fmla="*/ 940 h 940"/>
              <a:gd name="T4" fmla="*/ 214 w 1154"/>
              <a:gd name="T5" fmla="*/ 726 h 940"/>
              <a:gd name="T6" fmla="*/ 428 w 1154"/>
              <a:gd name="T7" fmla="*/ 940 h 940"/>
              <a:gd name="T8" fmla="*/ 940 w 1154"/>
              <a:gd name="T9" fmla="*/ 428 h 940"/>
              <a:gd name="T10" fmla="*/ 1154 w 1154"/>
              <a:gd name="T11" fmla="*/ 214 h 940"/>
              <a:gd name="T12" fmla="*/ 940 w 1154"/>
              <a:gd name="T13" fmla="*/ 0 h 9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4" h="940">
                <a:moveTo>
                  <a:pt x="940" y="0"/>
                </a:moveTo>
                <a:cubicBezTo>
                  <a:pt x="421" y="0"/>
                  <a:pt x="0" y="421"/>
                  <a:pt x="0" y="940"/>
                </a:cubicBezTo>
                <a:cubicBezTo>
                  <a:pt x="214" y="726"/>
                  <a:pt x="214" y="726"/>
                  <a:pt x="214" y="726"/>
                </a:cubicBezTo>
                <a:cubicBezTo>
                  <a:pt x="428" y="940"/>
                  <a:pt x="428" y="940"/>
                  <a:pt x="428" y="940"/>
                </a:cubicBezTo>
                <a:cubicBezTo>
                  <a:pt x="428" y="657"/>
                  <a:pt x="657" y="428"/>
                  <a:pt x="940" y="428"/>
                </a:cubicBezTo>
                <a:cubicBezTo>
                  <a:pt x="1154" y="214"/>
                  <a:pt x="1154" y="214"/>
                  <a:pt x="1154" y="214"/>
                </a:cubicBezTo>
                <a:lnTo>
                  <a:pt x="940" y="0"/>
                </a:lnTo>
                <a:close/>
              </a:path>
            </a:pathLst>
          </a:custGeom>
          <a:solidFill>
            <a:srgbClr val="53B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11">
            <a:extLst>
              <a:ext uri="{FF2B5EF4-FFF2-40B4-BE49-F238E27FC236}">
                <a16:creationId xmlns:a16="http://schemas.microsoft.com/office/drawing/2014/main" id="{3AE466A0-2548-40C6-82C2-68C92F1AB4E1}"/>
              </a:ext>
            </a:extLst>
          </p:cNvPr>
          <p:cNvSpPr>
            <a:spLocks/>
          </p:cNvSpPr>
          <p:nvPr/>
        </p:nvSpPr>
        <p:spPr bwMode="auto">
          <a:xfrm>
            <a:off x="6088324" y="1827441"/>
            <a:ext cx="1990575" cy="2442511"/>
          </a:xfrm>
          <a:custGeom>
            <a:avLst/>
            <a:gdLst>
              <a:gd name="T0" fmla="*/ 0 w 940"/>
              <a:gd name="T1" fmla="*/ 0 h 1154"/>
              <a:gd name="T2" fmla="*/ 214 w 940"/>
              <a:gd name="T3" fmla="*/ 214 h 1154"/>
              <a:gd name="T4" fmla="*/ 0 w 940"/>
              <a:gd name="T5" fmla="*/ 428 h 1154"/>
              <a:gd name="T6" fmla="*/ 512 w 940"/>
              <a:gd name="T7" fmla="*/ 940 h 1154"/>
              <a:gd name="T8" fmla="*/ 726 w 940"/>
              <a:gd name="T9" fmla="*/ 1154 h 1154"/>
              <a:gd name="T10" fmla="*/ 940 w 940"/>
              <a:gd name="T11" fmla="*/ 940 h 1154"/>
              <a:gd name="T12" fmla="*/ 0 w 940"/>
              <a:gd name="T13" fmla="*/ 0 h 1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0" h="1154">
                <a:moveTo>
                  <a:pt x="0" y="0"/>
                </a:moveTo>
                <a:cubicBezTo>
                  <a:pt x="214" y="214"/>
                  <a:pt x="214" y="214"/>
                  <a:pt x="214" y="214"/>
                </a:cubicBezTo>
                <a:cubicBezTo>
                  <a:pt x="0" y="428"/>
                  <a:pt x="0" y="428"/>
                  <a:pt x="0" y="428"/>
                </a:cubicBezTo>
                <a:cubicBezTo>
                  <a:pt x="283" y="428"/>
                  <a:pt x="512" y="657"/>
                  <a:pt x="512" y="940"/>
                </a:cubicBezTo>
                <a:cubicBezTo>
                  <a:pt x="726" y="1154"/>
                  <a:pt x="726" y="1154"/>
                  <a:pt x="726" y="1154"/>
                </a:cubicBezTo>
                <a:cubicBezTo>
                  <a:pt x="940" y="940"/>
                  <a:pt x="940" y="940"/>
                  <a:pt x="940" y="940"/>
                </a:cubicBezTo>
                <a:cubicBezTo>
                  <a:pt x="940" y="421"/>
                  <a:pt x="519" y="0"/>
                  <a:pt x="0" y="0"/>
                </a:cubicBezTo>
                <a:close/>
              </a:path>
            </a:pathLst>
          </a:custGeom>
          <a:solidFill>
            <a:srgbClr val="00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9AD3AF87-31FA-4F75-82DD-D88171696011}"/>
              </a:ext>
            </a:extLst>
          </p:cNvPr>
          <p:cNvSpPr>
            <a:spLocks/>
          </p:cNvSpPr>
          <p:nvPr/>
        </p:nvSpPr>
        <p:spPr bwMode="auto">
          <a:xfrm>
            <a:off x="4099037" y="3364793"/>
            <a:ext cx="1989287" cy="2442511"/>
          </a:xfrm>
          <a:custGeom>
            <a:avLst/>
            <a:gdLst>
              <a:gd name="T0" fmla="*/ 940 w 940"/>
              <a:gd name="T1" fmla="*/ 726 h 1154"/>
              <a:gd name="T2" fmla="*/ 428 w 940"/>
              <a:gd name="T3" fmla="*/ 214 h 1154"/>
              <a:gd name="T4" fmla="*/ 214 w 940"/>
              <a:gd name="T5" fmla="*/ 0 h 1154"/>
              <a:gd name="T6" fmla="*/ 0 w 940"/>
              <a:gd name="T7" fmla="*/ 214 h 1154"/>
              <a:gd name="T8" fmla="*/ 940 w 940"/>
              <a:gd name="T9" fmla="*/ 1154 h 1154"/>
              <a:gd name="T10" fmla="*/ 726 w 940"/>
              <a:gd name="T11" fmla="*/ 940 h 1154"/>
              <a:gd name="T12" fmla="*/ 940 w 940"/>
              <a:gd name="T13" fmla="*/ 726 h 1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0" h="1154">
                <a:moveTo>
                  <a:pt x="940" y="726"/>
                </a:moveTo>
                <a:cubicBezTo>
                  <a:pt x="658" y="726"/>
                  <a:pt x="428" y="497"/>
                  <a:pt x="428" y="214"/>
                </a:cubicBezTo>
                <a:cubicBezTo>
                  <a:pt x="214" y="0"/>
                  <a:pt x="214" y="0"/>
                  <a:pt x="214" y="0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733"/>
                  <a:pt x="421" y="1154"/>
                  <a:pt x="940" y="1154"/>
                </a:cubicBezTo>
                <a:cubicBezTo>
                  <a:pt x="726" y="940"/>
                  <a:pt x="726" y="940"/>
                  <a:pt x="726" y="940"/>
                </a:cubicBezTo>
                <a:lnTo>
                  <a:pt x="940" y="72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319449AA-9E03-4F9C-BA53-F2422AEE0E42}"/>
              </a:ext>
            </a:extLst>
          </p:cNvPr>
          <p:cNvSpPr>
            <a:spLocks/>
          </p:cNvSpPr>
          <p:nvPr/>
        </p:nvSpPr>
        <p:spPr bwMode="auto">
          <a:xfrm>
            <a:off x="5636389" y="3818016"/>
            <a:ext cx="2442510" cy="1989288"/>
          </a:xfrm>
          <a:custGeom>
            <a:avLst/>
            <a:gdLst>
              <a:gd name="T0" fmla="*/ 940 w 1154"/>
              <a:gd name="T1" fmla="*/ 214 h 940"/>
              <a:gd name="T2" fmla="*/ 726 w 1154"/>
              <a:gd name="T3" fmla="*/ 0 h 940"/>
              <a:gd name="T4" fmla="*/ 214 w 1154"/>
              <a:gd name="T5" fmla="*/ 512 h 940"/>
              <a:gd name="T6" fmla="*/ 0 w 1154"/>
              <a:gd name="T7" fmla="*/ 726 h 940"/>
              <a:gd name="T8" fmla="*/ 214 w 1154"/>
              <a:gd name="T9" fmla="*/ 940 h 940"/>
              <a:gd name="T10" fmla="*/ 1154 w 1154"/>
              <a:gd name="T11" fmla="*/ 0 h 940"/>
              <a:gd name="T12" fmla="*/ 940 w 1154"/>
              <a:gd name="T13" fmla="*/ 214 h 9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4" h="940">
                <a:moveTo>
                  <a:pt x="940" y="214"/>
                </a:moveTo>
                <a:cubicBezTo>
                  <a:pt x="726" y="0"/>
                  <a:pt x="726" y="0"/>
                  <a:pt x="726" y="0"/>
                </a:cubicBezTo>
                <a:cubicBezTo>
                  <a:pt x="726" y="283"/>
                  <a:pt x="497" y="512"/>
                  <a:pt x="214" y="512"/>
                </a:cubicBezTo>
                <a:cubicBezTo>
                  <a:pt x="0" y="726"/>
                  <a:pt x="0" y="726"/>
                  <a:pt x="0" y="726"/>
                </a:cubicBezTo>
                <a:cubicBezTo>
                  <a:pt x="214" y="940"/>
                  <a:pt x="214" y="940"/>
                  <a:pt x="214" y="940"/>
                </a:cubicBezTo>
                <a:cubicBezTo>
                  <a:pt x="733" y="940"/>
                  <a:pt x="1154" y="519"/>
                  <a:pt x="1154" y="0"/>
                </a:cubicBezTo>
                <a:lnTo>
                  <a:pt x="940" y="214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F3256384-A2B2-4193-B3BA-C0CD0ED3D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9089" y="2947916"/>
            <a:ext cx="1727498" cy="1740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prstClr val="white"/>
              </a:solidFill>
              <a:latin typeface="DIN-BoldItalic" pitchFamily="50" charset="0"/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2063AB6B-611D-4079-A8AA-40CC643B8C37}"/>
              </a:ext>
            </a:extLst>
          </p:cNvPr>
          <p:cNvSpPr>
            <a:spLocks/>
          </p:cNvSpPr>
          <p:nvPr/>
        </p:nvSpPr>
        <p:spPr bwMode="auto">
          <a:xfrm>
            <a:off x="4137664" y="1869931"/>
            <a:ext cx="686272" cy="683697"/>
          </a:xfrm>
          <a:custGeom>
            <a:avLst/>
            <a:gdLst>
              <a:gd name="T0" fmla="*/ 31 w 324"/>
              <a:gd name="T1" fmla="*/ 0 h 323"/>
              <a:gd name="T2" fmla="*/ 0 w 324"/>
              <a:gd name="T3" fmla="*/ 31 h 323"/>
              <a:gd name="T4" fmla="*/ 6 w 324"/>
              <a:gd name="T5" fmla="*/ 160 h 323"/>
              <a:gd name="T6" fmla="*/ 23 w 324"/>
              <a:gd name="T7" fmla="*/ 178 h 323"/>
              <a:gd name="T8" fmla="*/ 41 w 324"/>
              <a:gd name="T9" fmla="*/ 160 h 323"/>
              <a:gd name="T10" fmla="*/ 204 w 324"/>
              <a:gd name="T11" fmla="*/ 323 h 323"/>
              <a:gd name="T12" fmla="*/ 324 w 324"/>
              <a:gd name="T13" fmla="*/ 204 h 323"/>
              <a:gd name="T14" fmla="*/ 161 w 324"/>
              <a:gd name="T15" fmla="*/ 40 h 323"/>
              <a:gd name="T16" fmla="*/ 161 w 324"/>
              <a:gd name="T17" fmla="*/ 40 h 323"/>
              <a:gd name="T18" fmla="*/ 161 w 324"/>
              <a:gd name="T19" fmla="*/ 40 h 323"/>
              <a:gd name="T20" fmla="*/ 178 w 324"/>
              <a:gd name="T21" fmla="*/ 23 h 323"/>
              <a:gd name="T22" fmla="*/ 161 w 324"/>
              <a:gd name="T23" fmla="*/ 5 h 323"/>
              <a:gd name="T24" fmla="*/ 31 w 324"/>
              <a:gd name="T25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4" h="323">
                <a:moveTo>
                  <a:pt x="31" y="0"/>
                </a:moveTo>
                <a:cubicBezTo>
                  <a:pt x="14" y="0"/>
                  <a:pt x="0" y="14"/>
                  <a:pt x="0" y="31"/>
                </a:cubicBezTo>
                <a:cubicBezTo>
                  <a:pt x="6" y="160"/>
                  <a:pt x="6" y="160"/>
                  <a:pt x="6" y="160"/>
                </a:cubicBezTo>
                <a:cubicBezTo>
                  <a:pt x="6" y="170"/>
                  <a:pt x="14" y="178"/>
                  <a:pt x="23" y="178"/>
                </a:cubicBezTo>
                <a:cubicBezTo>
                  <a:pt x="33" y="178"/>
                  <a:pt x="41" y="170"/>
                  <a:pt x="41" y="160"/>
                </a:cubicBezTo>
                <a:cubicBezTo>
                  <a:pt x="204" y="323"/>
                  <a:pt x="204" y="323"/>
                  <a:pt x="204" y="323"/>
                </a:cubicBezTo>
                <a:cubicBezTo>
                  <a:pt x="324" y="204"/>
                  <a:pt x="324" y="204"/>
                  <a:pt x="324" y="204"/>
                </a:cubicBezTo>
                <a:cubicBezTo>
                  <a:pt x="161" y="40"/>
                  <a:pt x="161" y="40"/>
                  <a:pt x="161" y="40"/>
                </a:cubicBezTo>
                <a:cubicBezTo>
                  <a:pt x="161" y="40"/>
                  <a:pt x="161" y="40"/>
                  <a:pt x="161" y="40"/>
                </a:cubicBezTo>
                <a:cubicBezTo>
                  <a:pt x="161" y="40"/>
                  <a:pt x="161" y="40"/>
                  <a:pt x="161" y="40"/>
                </a:cubicBezTo>
                <a:cubicBezTo>
                  <a:pt x="170" y="40"/>
                  <a:pt x="178" y="33"/>
                  <a:pt x="178" y="23"/>
                </a:cubicBezTo>
                <a:cubicBezTo>
                  <a:pt x="178" y="13"/>
                  <a:pt x="170" y="6"/>
                  <a:pt x="161" y="5"/>
                </a:cubicBezTo>
                <a:cubicBezTo>
                  <a:pt x="31" y="0"/>
                  <a:pt x="31" y="0"/>
                  <a:pt x="31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prstClr val="white"/>
              </a:solidFill>
              <a:latin typeface="DIN-BoldItalic" pitchFamily="50" charset="0"/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73385FEA-D136-4360-8099-84EF7034084F}"/>
              </a:ext>
            </a:extLst>
          </p:cNvPr>
          <p:cNvSpPr>
            <a:spLocks/>
          </p:cNvSpPr>
          <p:nvPr/>
        </p:nvSpPr>
        <p:spPr bwMode="auto">
          <a:xfrm>
            <a:off x="7372026" y="1869931"/>
            <a:ext cx="683697" cy="683697"/>
          </a:xfrm>
          <a:custGeom>
            <a:avLst/>
            <a:gdLst>
              <a:gd name="T0" fmla="*/ 292 w 323"/>
              <a:gd name="T1" fmla="*/ 0 h 323"/>
              <a:gd name="T2" fmla="*/ 163 w 323"/>
              <a:gd name="T3" fmla="*/ 5 h 323"/>
              <a:gd name="T4" fmla="*/ 146 w 323"/>
              <a:gd name="T5" fmla="*/ 23 h 323"/>
              <a:gd name="T6" fmla="*/ 163 w 323"/>
              <a:gd name="T7" fmla="*/ 40 h 323"/>
              <a:gd name="T8" fmla="*/ 163 w 323"/>
              <a:gd name="T9" fmla="*/ 40 h 323"/>
              <a:gd name="T10" fmla="*/ 163 w 323"/>
              <a:gd name="T11" fmla="*/ 40 h 323"/>
              <a:gd name="T12" fmla="*/ 0 w 323"/>
              <a:gd name="T13" fmla="*/ 204 h 323"/>
              <a:gd name="T14" fmla="*/ 120 w 323"/>
              <a:gd name="T15" fmla="*/ 323 h 323"/>
              <a:gd name="T16" fmla="*/ 283 w 323"/>
              <a:gd name="T17" fmla="*/ 160 h 323"/>
              <a:gd name="T18" fmla="*/ 300 w 323"/>
              <a:gd name="T19" fmla="*/ 178 h 323"/>
              <a:gd name="T20" fmla="*/ 318 w 323"/>
              <a:gd name="T21" fmla="*/ 160 h 323"/>
              <a:gd name="T22" fmla="*/ 323 w 323"/>
              <a:gd name="T23" fmla="*/ 31 h 323"/>
              <a:gd name="T24" fmla="*/ 292 w 323"/>
              <a:gd name="T25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3" h="323">
                <a:moveTo>
                  <a:pt x="292" y="0"/>
                </a:moveTo>
                <a:cubicBezTo>
                  <a:pt x="163" y="5"/>
                  <a:pt x="163" y="5"/>
                  <a:pt x="163" y="5"/>
                </a:cubicBezTo>
                <a:cubicBezTo>
                  <a:pt x="154" y="6"/>
                  <a:pt x="146" y="13"/>
                  <a:pt x="146" y="23"/>
                </a:cubicBezTo>
                <a:cubicBezTo>
                  <a:pt x="146" y="33"/>
                  <a:pt x="154" y="40"/>
                  <a:pt x="163" y="40"/>
                </a:cubicBezTo>
                <a:cubicBezTo>
                  <a:pt x="163" y="40"/>
                  <a:pt x="163" y="40"/>
                  <a:pt x="163" y="40"/>
                </a:cubicBezTo>
                <a:cubicBezTo>
                  <a:pt x="163" y="40"/>
                  <a:pt x="163" y="40"/>
                  <a:pt x="163" y="40"/>
                </a:cubicBezTo>
                <a:cubicBezTo>
                  <a:pt x="0" y="204"/>
                  <a:pt x="0" y="204"/>
                  <a:pt x="0" y="204"/>
                </a:cubicBezTo>
                <a:cubicBezTo>
                  <a:pt x="120" y="323"/>
                  <a:pt x="120" y="323"/>
                  <a:pt x="120" y="323"/>
                </a:cubicBezTo>
                <a:cubicBezTo>
                  <a:pt x="283" y="160"/>
                  <a:pt x="283" y="160"/>
                  <a:pt x="283" y="160"/>
                </a:cubicBezTo>
                <a:cubicBezTo>
                  <a:pt x="283" y="170"/>
                  <a:pt x="291" y="178"/>
                  <a:pt x="300" y="178"/>
                </a:cubicBezTo>
                <a:cubicBezTo>
                  <a:pt x="310" y="178"/>
                  <a:pt x="318" y="170"/>
                  <a:pt x="318" y="160"/>
                </a:cubicBezTo>
                <a:cubicBezTo>
                  <a:pt x="323" y="31"/>
                  <a:pt x="323" y="31"/>
                  <a:pt x="323" y="31"/>
                </a:cubicBezTo>
                <a:cubicBezTo>
                  <a:pt x="323" y="14"/>
                  <a:pt x="310" y="0"/>
                  <a:pt x="292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prstClr val="white"/>
              </a:solidFill>
              <a:latin typeface="DIN-BoldItalic" pitchFamily="50" charset="0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27E7B4D-36FB-4495-82AC-4C239F26FD42}"/>
              </a:ext>
            </a:extLst>
          </p:cNvPr>
          <p:cNvSpPr>
            <a:spLocks/>
          </p:cNvSpPr>
          <p:nvPr/>
        </p:nvSpPr>
        <p:spPr bwMode="auto">
          <a:xfrm>
            <a:off x="4137664" y="5048928"/>
            <a:ext cx="686272" cy="683697"/>
          </a:xfrm>
          <a:custGeom>
            <a:avLst/>
            <a:gdLst>
              <a:gd name="T0" fmla="*/ 204 w 324"/>
              <a:gd name="T1" fmla="*/ 0 h 323"/>
              <a:gd name="T2" fmla="*/ 41 w 324"/>
              <a:gd name="T3" fmla="*/ 163 h 323"/>
              <a:gd name="T4" fmla="*/ 23 w 324"/>
              <a:gd name="T5" fmla="*/ 146 h 323"/>
              <a:gd name="T6" fmla="*/ 6 w 324"/>
              <a:gd name="T7" fmla="*/ 163 h 323"/>
              <a:gd name="T8" fmla="*/ 0 w 324"/>
              <a:gd name="T9" fmla="*/ 292 h 323"/>
              <a:gd name="T10" fmla="*/ 31 w 324"/>
              <a:gd name="T11" fmla="*/ 323 h 323"/>
              <a:gd name="T12" fmla="*/ 161 w 324"/>
              <a:gd name="T13" fmla="*/ 318 h 323"/>
              <a:gd name="T14" fmla="*/ 178 w 324"/>
              <a:gd name="T15" fmla="*/ 300 h 323"/>
              <a:gd name="T16" fmla="*/ 161 w 324"/>
              <a:gd name="T17" fmla="*/ 283 h 323"/>
              <a:gd name="T18" fmla="*/ 161 w 324"/>
              <a:gd name="T19" fmla="*/ 283 h 323"/>
              <a:gd name="T20" fmla="*/ 324 w 324"/>
              <a:gd name="T21" fmla="*/ 120 h 323"/>
              <a:gd name="T22" fmla="*/ 204 w 324"/>
              <a:gd name="T2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4" h="323">
                <a:moveTo>
                  <a:pt x="204" y="0"/>
                </a:moveTo>
                <a:cubicBezTo>
                  <a:pt x="41" y="163"/>
                  <a:pt x="41" y="163"/>
                  <a:pt x="41" y="163"/>
                </a:cubicBezTo>
                <a:cubicBezTo>
                  <a:pt x="41" y="153"/>
                  <a:pt x="33" y="146"/>
                  <a:pt x="23" y="146"/>
                </a:cubicBezTo>
                <a:cubicBezTo>
                  <a:pt x="14" y="146"/>
                  <a:pt x="6" y="153"/>
                  <a:pt x="6" y="163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309"/>
                  <a:pt x="14" y="323"/>
                  <a:pt x="31" y="323"/>
                </a:cubicBezTo>
                <a:cubicBezTo>
                  <a:pt x="161" y="318"/>
                  <a:pt x="161" y="318"/>
                  <a:pt x="161" y="318"/>
                </a:cubicBezTo>
                <a:cubicBezTo>
                  <a:pt x="170" y="318"/>
                  <a:pt x="178" y="310"/>
                  <a:pt x="178" y="300"/>
                </a:cubicBezTo>
                <a:cubicBezTo>
                  <a:pt x="178" y="291"/>
                  <a:pt x="170" y="283"/>
                  <a:pt x="161" y="283"/>
                </a:cubicBezTo>
                <a:cubicBezTo>
                  <a:pt x="161" y="283"/>
                  <a:pt x="161" y="283"/>
                  <a:pt x="161" y="283"/>
                </a:cubicBezTo>
                <a:cubicBezTo>
                  <a:pt x="324" y="120"/>
                  <a:pt x="324" y="120"/>
                  <a:pt x="324" y="120"/>
                </a:cubicBezTo>
                <a:cubicBezTo>
                  <a:pt x="204" y="0"/>
                  <a:pt x="204" y="0"/>
                  <a:pt x="204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prstClr val="white"/>
              </a:solidFill>
              <a:latin typeface="DIN-BoldItalic" pitchFamily="50" charset="0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D89C32D0-93C8-4A54-A859-F256FBF62595}"/>
              </a:ext>
            </a:extLst>
          </p:cNvPr>
          <p:cNvSpPr>
            <a:spLocks/>
          </p:cNvSpPr>
          <p:nvPr/>
        </p:nvSpPr>
        <p:spPr bwMode="auto">
          <a:xfrm>
            <a:off x="7372026" y="5048928"/>
            <a:ext cx="683697" cy="683697"/>
          </a:xfrm>
          <a:custGeom>
            <a:avLst/>
            <a:gdLst>
              <a:gd name="T0" fmla="*/ 120 w 323"/>
              <a:gd name="T1" fmla="*/ 0 h 323"/>
              <a:gd name="T2" fmla="*/ 0 w 323"/>
              <a:gd name="T3" fmla="*/ 120 h 323"/>
              <a:gd name="T4" fmla="*/ 163 w 323"/>
              <a:gd name="T5" fmla="*/ 283 h 323"/>
              <a:gd name="T6" fmla="*/ 163 w 323"/>
              <a:gd name="T7" fmla="*/ 283 h 323"/>
              <a:gd name="T8" fmla="*/ 146 w 323"/>
              <a:gd name="T9" fmla="*/ 300 h 323"/>
              <a:gd name="T10" fmla="*/ 163 w 323"/>
              <a:gd name="T11" fmla="*/ 318 h 323"/>
              <a:gd name="T12" fmla="*/ 292 w 323"/>
              <a:gd name="T13" fmla="*/ 323 h 323"/>
              <a:gd name="T14" fmla="*/ 323 w 323"/>
              <a:gd name="T15" fmla="*/ 292 h 323"/>
              <a:gd name="T16" fmla="*/ 318 w 323"/>
              <a:gd name="T17" fmla="*/ 163 h 323"/>
              <a:gd name="T18" fmla="*/ 300 w 323"/>
              <a:gd name="T19" fmla="*/ 146 h 323"/>
              <a:gd name="T20" fmla="*/ 283 w 323"/>
              <a:gd name="T21" fmla="*/ 163 h 323"/>
              <a:gd name="T22" fmla="*/ 120 w 323"/>
              <a:gd name="T2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3" h="323">
                <a:moveTo>
                  <a:pt x="120" y="0"/>
                </a:moveTo>
                <a:cubicBezTo>
                  <a:pt x="0" y="120"/>
                  <a:pt x="0" y="120"/>
                  <a:pt x="0" y="120"/>
                </a:cubicBezTo>
                <a:cubicBezTo>
                  <a:pt x="163" y="283"/>
                  <a:pt x="163" y="283"/>
                  <a:pt x="163" y="283"/>
                </a:cubicBezTo>
                <a:cubicBezTo>
                  <a:pt x="163" y="283"/>
                  <a:pt x="163" y="283"/>
                  <a:pt x="163" y="283"/>
                </a:cubicBezTo>
                <a:cubicBezTo>
                  <a:pt x="154" y="283"/>
                  <a:pt x="146" y="291"/>
                  <a:pt x="146" y="300"/>
                </a:cubicBezTo>
                <a:cubicBezTo>
                  <a:pt x="146" y="310"/>
                  <a:pt x="154" y="318"/>
                  <a:pt x="163" y="318"/>
                </a:cubicBezTo>
                <a:cubicBezTo>
                  <a:pt x="292" y="323"/>
                  <a:pt x="292" y="323"/>
                  <a:pt x="292" y="323"/>
                </a:cubicBezTo>
                <a:cubicBezTo>
                  <a:pt x="310" y="323"/>
                  <a:pt x="323" y="309"/>
                  <a:pt x="323" y="292"/>
                </a:cubicBezTo>
                <a:cubicBezTo>
                  <a:pt x="318" y="163"/>
                  <a:pt x="318" y="163"/>
                  <a:pt x="318" y="163"/>
                </a:cubicBezTo>
                <a:cubicBezTo>
                  <a:pt x="318" y="153"/>
                  <a:pt x="310" y="146"/>
                  <a:pt x="300" y="146"/>
                </a:cubicBezTo>
                <a:cubicBezTo>
                  <a:pt x="291" y="146"/>
                  <a:pt x="283" y="153"/>
                  <a:pt x="283" y="163"/>
                </a:cubicBezTo>
                <a:cubicBezTo>
                  <a:pt x="120" y="0"/>
                  <a:pt x="120" y="0"/>
                  <a:pt x="12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prstClr val="white"/>
              </a:solidFill>
              <a:latin typeface="DIN-BoldItalic" pitchFamily="50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4F0292E-73C1-4C67-A024-CD9D00AC450E}"/>
              </a:ext>
            </a:extLst>
          </p:cNvPr>
          <p:cNvSpPr/>
          <p:nvPr/>
        </p:nvSpPr>
        <p:spPr>
          <a:xfrm rot="18900000">
            <a:off x="4189604" y="1997383"/>
            <a:ext cx="562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2000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F6865E4-3833-46CD-A214-29981102A707}"/>
              </a:ext>
            </a:extLst>
          </p:cNvPr>
          <p:cNvSpPr/>
          <p:nvPr/>
        </p:nvSpPr>
        <p:spPr>
          <a:xfrm rot="2700000">
            <a:off x="7458630" y="2037235"/>
            <a:ext cx="4686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2000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BB1AEE1-80AE-4601-96F5-4264B22EB6EB}"/>
              </a:ext>
            </a:extLst>
          </p:cNvPr>
          <p:cNvSpPr/>
          <p:nvPr/>
        </p:nvSpPr>
        <p:spPr>
          <a:xfrm rot="18900000">
            <a:off x="7473851" y="5221731"/>
            <a:ext cx="548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2000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058DA11-0051-4710-9D5D-C07FF30A0F0E}"/>
              </a:ext>
            </a:extLst>
          </p:cNvPr>
          <p:cNvSpPr/>
          <p:nvPr/>
        </p:nvSpPr>
        <p:spPr>
          <a:xfrm rot="2700000">
            <a:off x="4054496" y="5245000"/>
            <a:ext cx="727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2000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ED62882-E43D-420C-9455-8AAC23D68D53}"/>
              </a:ext>
            </a:extLst>
          </p:cNvPr>
          <p:cNvSpPr txBox="1"/>
          <p:nvPr/>
        </p:nvSpPr>
        <p:spPr>
          <a:xfrm>
            <a:off x="1395640" y="1773877"/>
            <a:ext cx="2666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dirty="0">
                <a:solidFill>
                  <a:schemeClr val="bg1"/>
                </a:solidFill>
                <a:latin typeface="微软雅黑"/>
                <a:ea typeface="微软雅黑"/>
              </a:rPr>
              <a:t>个性化学习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A00EBF-BD2E-4088-BDB5-491F7C9A6F11}"/>
              </a:ext>
            </a:extLst>
          </p:cNvPr>
          <p:cNvSpPr txBox="1"/>
          <p:nvPr/>
        </p:nvSpPr>
        <p:spPr>
          <a:xfrm>
            <a:off x="8130268" y="1773877"/>
            <a:ext cx="3007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/>
                <a:ea typeface="微软雅黑"/>
              </a:rPr>
              <a:t>高效率提分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9E1B396-06AF-4C81-A164-9252BB2FF958}"/>
              </a:ext>
            </a:extLst>
          </p:cNvPr>
          <p:cNvSpPr txBox="1"/>
          <p:nvPr/>
        </p:nvSpPr>
        <p:spPr>
          <a:xfrm>
            <a:off x="8130268" y="5048928"/>
            <a:ext cx="2563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/>
                <a:ea typeface="微软雅黑"/>
              </a:rPr>
              <a:t>教无定法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8F851F1-C1B8-4A45-BC17-67F7959DDB0B}"/>
              </a:ext>
            </a:extLst>
          </p:cNvPr>
          <p:cNvSpPr txBox="1"/>
          <p:nvPr/>
        </p:nvSpPr>
        <p:spPr>
          <a:xfrm>
            <a:off x="1395640" y="4967020"/>
            <a:ext cx="2666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dirty="0">
                <a:solidFill>
                  <a:schemeClr val="bg1"/>
                </a:solidFill>
                <a:latin typeface="微软雅黑"/>
                <a:ea typeface="微软雅黑"/>
              </a:rPr>
              <a:t>精准定位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A665E6C-3EE4-4612-98D9-DA9755B71D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63" r="-1" b="24834"/>
          <a:stretch/>
        </p:blipFill>
        <p:spPr>
          <a:xfrm rot="9749771">
            <a:off x="-373947" y="-577094"/>
            <a:ext cx="3851135" cy="1813812"/>
          </a:xfrm>
          <a:custGeom>
            <a:avLst/>
            <a:gdLst>
              <a:gd name="connsiteX0" fmla="*/ 3851135 w 3851135"/>
              <a:gd name="connsiteY0" fmla="*/ 1813812 h 1813812"/>
              <a:gd name="connsiteX1" fmla="*/ 0 w 3851135"/>
              <a:gd name="connsiteY1" fmla="*/ 599272 h 1813812"/>
              <a:gd name="connsiteX2" fmla="*/ 0 w 3851135"/>
              <a:gd name="connsiteY2" fmla="*/ 0 h 1813812"/>
              <a:gd name="connsiteX3" fmla="*/ 3851135 w 3851135"/>
              <a:gd name="connsiteY3" fmla="*/ 0 h 1813812"/>
              <a:gd name="connsiteX4" fmla="*/ 3851135 w 3851135"/>
              <a:gd name="connsiteY4" fmla="*/ 1813812 h 18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1135" h="1813812">
                <a:moveTo>
                  <a:pt x="3851135" y="1813812"/>
                </a:moveTo>
                <a:lnTo>
                  <a:pt x="0" y="599272"/>
                </a:lnTo>
                <a:lnTo>
                  <a:pt x="0" y="0"/>
                </a:lnTo>
                <a:lnTo>
                  <a:pt x="3851135" y="0"/>
                </a:lnTo>
                <a:lnTo>
                  <a:pt x="3851135" y="1813812"/>
                </a:lnTo>
                <a:close/>
              </a:path>
            </a:pathLst>
          </a:cu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E80D8E3-404C-4141-BCA2-E557557076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26" y="2982201"/>
            <a:ext cx="1130365" cy="15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6729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/>
          </p:nvPr>
        </p:nvGraphicFramePr>
        <p:xfrm>
          <a:off x="1566819" y="2456501"/>
          <a:ext cx="3971217" cy="3293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图表 2"/>
          <p:cNvGraphicFramePr/>
          <p:nvPr>
            <p:extLst/>
          </p:nvPr>
        </p:nvGraphicFramePr>
        <p:xfrm>
          <a:off x="6267312" y="2456500"/>
          <a:ext cx="4031099" cy="3293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圆角矩形 3"/>
          <p:cNvSpPr/>
          <p:nvPr/>
        </p:nvSpPr>
        <p:spPr>
          <a:xfrm>
            <a:off x="1537358" y="1529442"/>
            <a:ext cx="1899137" cy="527538"/>
          </a:xfrm>
          <a:prstGeom prst="roundRect">
            <a:avLst/>
          </a:prstGeom>
          <a:solidFill>
            <a:srgbClr val="0F216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L1</a:t>
            </a:r>
            <a:r>
              <a:rPr kumimoji="1" lang="zh-CN" altLang="en-US" dirty="0"/>
              <a:t>知识点测试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808233" y="1529442"/>
            <a:ext cx="1899137" cy="527538"/>
          </a:xfrm>
          <a:prstGeom prst="roundRect">
            <a:avLst/>
          </a:prstGeom>
          <a:solidFill>
            <a:srgbClr val="0F216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L1</a:t>
            </a:r>
            <a:r>
              <a:rPr kumimoji="1" lang="zh-CN" altLang="en-US" dirty="0"/>
              <a:t>知识点学习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076716" y="1529442"/>
            <a:ext cx="1899137" cy="527538"/>
          </a:xfrm>
          <a:prstGeom prst="roundRect">
            <a:avLst/>
          </a:prstGeom>
          <a:solidFill>
            <a:srgbClr val="0F216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800" dirty="0"/>
              <a:t>L2</a:t>
            </a:r>
            <a:r>
              <a:rPr kumimoji="1" lang="zh-CN" altLang="en-US" sz="1800" dirty="0"/>
              <a:t>知识点测试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8327614" y="1529442"/>
            <a:ext cx="1899137" cy="527538"/>
          </a:xfrm>
          <a:prstGeom prst="roundRect">
            <a:avLst/>
          </a:prstGeom>
          <a:solidFill>
            <a:srgbClr val="0F216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800" dirty="0"/>
              <a:t>L2</a:t>
            </a:r>
            <a:r>
              <a:rPr kumimoji="1" lang="zh-CN" altLang="en-US" sz="1800" dirty="0"/>
              <a:t>知识点学习</a:t>
            </a:r>
          </a:p>
        </p:txBody>
      </p:sp>
      <p:sp>
        <p:nvSpPr>
          <p:cNvPr id="8" name="文本框 15"/>
          <p:cNvSpPr txBox="1"/>
          <p:nvPr/>
        </p:nvSpPr>
        <p:spPr>
          <a:xfrm>
            <a:off x="3677670" y="4338055"/>
            <a:ext cx="404446" cy="298938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80%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文本框 19"/>
          <p:cNvSpPr txBox="1"/>
          <p:nvPr/>
        </p:nvSpPr>
        <p:spPr>
          <a:xfrm>
            <a:off x="8566293" y="4103333"/>
            <a:ext cx="404446" cy="298938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60%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文本框 22"/>
          <p:cNvSpPr txBox="1"/>
          <p:nvPr/>
        </p:nvSpPr>
        <p:spPr>
          <a:xfrm>
            <a:off x="7643067" y="3804395"/>
            <a:ext cx="404446" cy="298938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40%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11" name="直线箭头连接符 8"/>
          <p:cNvCxnSpPr>
            <a:stCxn id="4" idx="3"/>
            <a:endCxn id="5" idx="1"/>
          </p:cNvCxnSpPr>
          <p:nvPr/>
        </p:nvCxnSpPr>
        <p:spPr>
          <a:xfrm>
            <a:off x="3436495" y="1793211"/>
            <a:ext cx="37173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4"/>
          <p:cNvCxnSpPr>
            <a:stCxn id="5" idx="3"/>
            <a:endCxn id="6" idx="1"/>
          </p:cNvCxnSpPr>
          <p:nvPr/>
        </p:nvCxnSpPr>
        <p:spPr>
          <a:xfrm>
            <a:off x="5707370" y="1793211"/>
            <a:ext cx="36934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21"/>
          <p:cNvCxnSpPr>
            <a:stCxn id="6" idx="3"/>
            <a:endCxn id="7" idx="1"/>
          </p:cNvCxnSpPr>
          <p:nvPr/>
        </p:nvCxnSpPr>
        <p:spPr>
          <a:xfrm>
            <a:off x="7975853" y="1793211"/>
            <a:ext cx="351761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5"/>
          <p:cNvSpPr txBox="1"/>
          <p:nvPr/>
        </p:nvSpPr>
        <p:spPr>
          <a:xfrm>
            <a:off x="1954879" y="429760"/>
            <a:ext cx="6350454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个性化学习内容－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考虑不同层次用户需求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 panose="020F0502020204030204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378424" y="0"/>
            <a:ext cx="887104" cy="1064525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0359006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5"/>
          <p:cNvSpPr txBox="1"/>
          <p:nvPr/>
        </p:nvSpPr>
        <p:spPr>
          <a:xfrm>
            <a:off x="1954879" y="429760"/>
            <a:ext cx="6350454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个性化学习内容－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考虑不同层次用户需求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 panose="020F0502020204030204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378424" y="0"/>
            <a:ext cx="887104" cy="1064525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16" name="圆角矩形 15"/>
          <p:cNvSpPr/>
          <p:nvPr/>
        </p:nvSpPr>
        <p:spPr>
          <a:xfrm>
            <a:off x="1387233" y="1661986"/>
            <a:ext cx="1899137" cy="527538"/>
          </a:xfrm>
          <a:prstGeom prst="roundRect">
            <a:avLst/>
          </a:prstGeom>
          <a:solidFill>
            <a:srgbClr val="0F216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L1</a:t>
            </a:r>
            <a:r>
              <a:rPr kumimoji="1" lang="zh-CN" altLang="en-US" dirty="0"/>
              <a:t>知识点测试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3658108" y="1661986"/>
            <a:ext cx="1899137" cy="527538"/>
          </a:xfrm>
          <a:prstGeom prst="roundRect">
            <a:avLst/>
          </a:prstGeom>
          <a:solidFill>
            <a:srgbClr val="0F216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L1</a:t>
            </a:r>
            <a:r>
              <a:rPr kumimoji="1" lang="zh-CN" altLang="en-US" dirty="0"/>
              <a:t>知识点学习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926591" y="1661986"/>
            <a:ext cx="1899137" cy="527538"/>
          </a:xfrm>
          <a:prstGeom prst="roundRect">
            <a:avLst/>
          </a:prstGeom>
          <a:solidFill>
            <a:srgbClr val="0F216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800" dirty="0"/>
              <a:t>L2</a:t>
            </a:r>
            <a:r>
              <a:rPr kumimoji="1" lang="zh-CN" altLang="en-US" sz="1800" dirty="0"/>
              <a:t>知识点测试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8177489" y="1661986"/>
            <a:ext cx="1899137" cy="527538"/>
          </a:xfrm>
          <a:prstGeom prst="roundRect">
            <a:avLst/>
          </a:prstGeom>
          <a:solidFill>
            <a:srgbClr val="0F216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800" dirty="0"/>
              <a:t>L2</a:t>
            </a:r>
            <a:r>
              <a:rPr kumimoji="1" lang="zh-CN" altLang="en-US" sz="1800" dirty="0"/>
              <a:t>知识点学习</a:t>
            </a:r>
          </a:p>
        </p:txBody>
      </p:sp>
      <p:sp>
        <p:nvSpPr>
          <p:cNvPr id="20" name="文本框 15"/>
          <p:cNvSpPr txBox="1"/>
          <p:nvPr/>
        </p:nvSpPr>
        <p:spPr>
          <a:xfrm>
            <a:off x="3383084" y="4574909"/>
            <a:ext cx="404446" cy="298938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80%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文本框 19"/>
          <p:cNvSpPr txBox="1"/>
          <p:nvPr/>
        </p:nvSpPr>
        <p:spPr>
          <a:xfrm>
            <a:off x="8186279" y="4267179"/>
            <a:ext cx="404446" cy="298938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60%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文本框 22"/>
          <p:cNvSpPr txBox="1"/>
          <p:nvPr/>
        </p:nvSpPr>
        <p:spPr>
          <a:xfrm>
            <a:off x="7202993" y="3941920"/>
            <a:ext cx="404446" cy="298938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40%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23" name="直线箭头连接符 8"/>
          <p:cNvCxnSpPr>
            <a:stCxn id="16" idx="3"/>
            <a:endCxn id="17" idx="1"/>
          </p:cNvCxnSpPr>
          <p:nvPr/>
        </p:nvCxnSpPr>
        <p:spPr>
          <a:xfrm>
            <a:off x="3286370" y="1925755"/>
            <a:ext cx="37173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14"/>
          <p:cNvCxnSpPr>
            <a:stCxn id="17" idx="3"/>
            <a:endCxn id="18" idx="1"/>
          </p:cNvCxnSpPr>
          <p:nvPr/>
        </p:nvCxnSpPr>
        <p:spPr>
          <a:xfrm>
            <a:off x="5557245" y="1925755"/>
            <a:ext cx="36934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1"/>
          <p:cNvCxnSpPr>
            <a:stCxn id="18" idx="3"/>
            <a:endCxn id="19" idx="1"/>
          </p:cNvCxnSpPr>
          <p:nvPr/>
        </p:nvCxnSpPr>
        <p:spPr>
          <a:xfrm>
            <a:off x="7825728" y="1925755"/>
            <a:ext cx="351761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图表 25"/>
          <p:cNvGraphicFramePr/>
          <p:nvPr>
            <p:extLst/>
          </p:nvPr>
        </p:nvGraphicFramePr>
        <p:xfrm>
          <a:off x="840597" y="2415656"/>
          <a:ext cx="4648842" cy="3650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7" name="图表 26"/>
          <p:cNvGraphicFramePr/>
          <p:nvPr>
            <p:extLst/>
          </p:nvPr>
        </p:nvGraphicFramePr>
        <p:xfrm>
          <a:off x="5516593" y="2453293"/>
          <a:ext cx="4648842" cy="3650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圆角矩形 27"/>
          <p:cNvSpPr/>
          <p:nvPr/>
        </p:nvSpPr>
        <p:spPr>
          <a:xfrm>
            <a:off x="9918366" y="2665255"/>
            <a:ext cx="1899137" cy="438022"/>
          </a:xfrm>
          <a:prstGeom prst="roundRect">
            <a:avLst/>
          </a:prstGeom>
          <a:solidFill>
            <a:srgbClr val="0F216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新课学习</a:t>
            </a:r>
          </a:p>
        </p:txBody>
      </p:sp>
      <p:cxnSp>
        <p:nvCxnSpPr>
          <p:cNvPr id="29" name="肘形连接符 18"/>
          <p:cNvCxnSpPr>
            <a:stCxn id="19" idx="3"/>
            <a:endCxn id="28" idx="0"/>
          </p:cNvCxnSpPr>
          <p:nvPr/>
        </p:nvCxnSpPr>
        <p:spPr>
          <a:xfrm>
            <a:off x="10076626" y="1925755"/>
            <a:ext cx="791309" cy="739500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31"/>
          <p:cNvSpPr txBox="1"/>
          <p:nvPr/>
        </p:nvSpPr>
        <p:spPr>
          <a:xfrm>
            <a:off x="2692568" y="3419187"/>
            <a:ext cx="386042" cy="25246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15%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文本框 32"/>
          <p:cNvSpPr txBox="1"/>
          <p:nvPr/>
        </p:nvSpPr>
        <p:spPr>
          <a:xfrm>
            <a:off x="2417011" y="4078202"/>
            <a:ext cx="386042" cy="25246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35%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文本框 33"/>
          <p:cNvSpPr txBox="1"/>
          <p:nvPr/>
        </p:nvSpPr>
        <p:spPr>
          <a:xfrm>
            <a:off x="3309741" y="3911410"/>
            <a:ext cx="386042" cy="25246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50%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文本框 34"/>
          <p:cNvSpPr txBox="1"/>
          <p:nvPr/>
        </p:nvSpPr>
        <p:spPr>
          <a:xfrm>
            <a:off x="7201802" y="3737817"/>
            <a:ext cx="386042" cy="25246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30%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4" name="文本框 35"/>
          <p:cNvSpPr txBox="1"/>
          <p:nvPr/>
        </p:nvSpPr>
        <p:spPr>
          <a:xfrm>
            <a:off x="8039875" y="3815690"/>
            <a:ext cx="386042" cy="25246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40%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文本框 36"/>
          <p:cNvSpPr txBox="1"/>
          <p:nvPr/>
        </p:nvSpPr>
        <p:spPr>
          <a:xfrm>
            <a:off x="7456599" y="4527872"/>
            <a:ext cx="386042" cy="25246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30%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82655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5"/>
          <p:cNvSpPr txBox="1"/>
          <p:nvPr/>
        </p:nvSpPr>
        <p:spPr>
          <a:xfrm>
            <a:off x="1954879" y="429760"/>
            <a:ext cx="6350454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个性化学习内容－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考虑不同层次用户需求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 panose="020F0502020204030204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378424" y="0"/>
            <a:ext cx="887104" cy="1064525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sp>
        <p:nvSpPr>
          <p:cNvPr id="36" name="圆角矩形 35"/>
          <p:cNvSpPr/>
          <p:nvPr/>
        </p:nvSpPr>
        <p:spPr>
          <a:xfrm>
            <a:off x="1086982" y="1757517"/>
            <a:ext cx="1899137" cy="527538"/>
          </a:xfrm>
          <a:prstGeom prst="roundRect">
            <a:avLst/>
          </a:prstGeom>
          <a:solidFill>
            <a:srgbClr val="0F216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L1</a:t>
            </a:r>
            <a:r>
              <a:rPr kumimoji="1" lang="zh-CN" altLang="en-US" dirty="0"/>
              <a:t>知识点测试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3357857" y="1757517"/>
            <a:ext cx="1899137" cy="527538"/>
          </a:xfrm>
          <a:prstGeom prst="roundRect">
            <a:avLst/>
          </a:prstGeom>
          <a:solidFill>
            <a:srgbClr val="0F216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L1</a:t>
            </a:r>
            <a:r>
              <a:rPr kumimoji="1" lang="zh-CN" altLang="en-US" dirty="0"/>
              <a:t>知识点学习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5626340" y="1757517"/>
            <a:ext cx="1899137" cy="527538"/>
          </a:xfrm>
          <a:prstGeom prst="roundRect">
            <a:avLst/>
          </a:prstGeom>
          <a:solidFill>
            <a:srgbClr val="0F216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800" dirty="0"/>
              <a:t>L2</a:t>
            </a:r>
            <a:r>
              <a:rPr kumimoji="1" lang="zh-CN" altLang="en-US" sz="1800" dirty="0"/>
              <a:t>知识点测试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7877238" y="1757517"/>
            <a:ext cx="1899137" cy="527538"/>
          </a:xfrm>
          <a:prstGeom prst="roundRect">
            <a:avLst/>
          </a:prstGeom>
          <a:solidFill>
            <a:srgbClr val="0F216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800" dirty="0"/>
              <a:t>L2</a:t>
            </a:r>
            <a:r>
              <a:rPr kumimoji="1" lang="zh-CN" altLang="en-US" sz="1800" dirty="0"/>
              <a:t>知识点学习</a:t>
            </a:r>
          </a:p>
        </p:txBody>
      </p:sp>
      <p:sp>
        <p:nvSpPr>
          <p:cNvPr id="40" name="文本框 19"/>
          <p:cNvSpPr txBox="1"/>
          <p:nvPr/>
        </p:nvSpPr>
        <p:spPr>
          <a:xfrm>
            <a:off x="8026708" y="4257206"/>
            <a:ext cx="404446" cy="298938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60%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1" name="文本框 22"/>
          <p:cNvSpPr txBox="1"/>
          <p:nvPr/>
        </p:nvSpPr>
        <p:spPr>
          <a:xfrm>
            <a:off x="7043422" y="4142964"/>
            <a:ext cx="404446" cy="298938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40%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42" name="直线箭头连接符 8"/>
          <p:cNvCxnSpPr>
            <a:stCxn id="36" idx="3"/>
            <a:endCxn id="37" idx="1"/>
          </p:cNvCxnSpPr>
          <p:nvPr/>
        </p:nvCxnSpPr>
        <p:spPr>
          <a:xfrm>
            <a:off x="2986119" y="2021286"/>
            <a:ext cx="371738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14"/>
          <p:cNvCxnSpPr>
            <a:stCxn id="37" idx="3"/>
            <a:endCxn id="38" idx="1"/>
          </p:cNvCxnSpPr>
          <p:nvPr/>
        </p:nvCxnSpPr>
        <p:spPr>
          <a:xfrm>
            <a:off x="5256994" y="2021286"/>
            <a:ext cx="36934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21"/>
          <p:cNvCxnSpPr>
            <a:stCxn id="38" idx="3"/>
            <a:endCxn id="39" idx="1"/>
          </p:cNvCxnSpPr>
          <p:nvPr/>
        </p:nvCxnSpPr>
        <p:spPr>
          <a:xfrm>
            <a:off x="7525477" y="2021286"/>
            <a:ext cx="351761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图表 44"/>
          <p:cNvGraphicFramePr/>
          <p:nvPr>
            <p:extLst/>
          </p:nvPr>
        </p:nvGraphicFramePr>
        <p:xfrm>
          <a:off x="461111" y="2499024"/>
          <a:ext cx="4648842" cy="3650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6" name="图表 45"/>
          <p:cNvGraphicFramePr/>
          <p:nvPr>
            <p:extLst/>
          </p:nvPr>
        </p:nvGraphicFramePr>
        <p:xfrm>
          <a:off x="5057198" y="2499024"/>
          <a:ext cx="4648842" cy="3650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圆角矩形 46"/>
          <p:cNvSpPr/>
          <p:nvPr/>
        </p:nvSpPr>
        <p:spPr>
          <a:xfrm>
            <a:off x="9618115" y="2760786"/>
            <a:ext cx="1899137" cy="438022"/>
          </a:xfrm>
          <a:prstGeom prst="roundRect">
            <a:avLst/>
          </a:prstGeom>
          <a:solidFill>
            <a:srgbClr val="0F216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竞赛知识点学习</a:t>
            </a:r>
          </a:p>
        </p:txBody>
      </p:sp>
      <p:cxnSp>
        <p:nvCxnSpPr>
          <p:cNvPr id="48" name="肘形连接符 24"/>
          <p:cNvCxnSpPr/>
          <p:nvPr/>
        </p:nvCxnSpPr>
        <p:spPr>
          <a:xfrm>
            <a:off x="9776375" y="2021286"/>
            <a:ext cx="791309" cy="739500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"/>
          <p:cNvCxnSpPr>
            <a:stCxn id="47" idx="2"/>
          </p:cNvCxnSpPr>
          <p:nvPr/>
        </p:nvCxnSpPr>
        <p:spPr>
          <a:xfrm>
            <a:off x="10567684" y="3198808"/>
            <a:ext cx="0" cy="59947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圆角矩形 49"/>
          <p:cNvSpPr/>
          <p:nvPr/>
        </p:nvSpPr>
        <p:spPr>
          <a:xfrm>
            <a:off x="9635695" y="3798279"/>
            <a:ext cx="1899137" cy="438022"/>
          </a:xfrm>
          <a:prstGeom prst="roundRect">
            <a:avLst/>
          </a:prstGeom>
          <a:solidFill>
            <a:srgbClr val="0F216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新课学习</a:t>
            </a:r>
          </a:p>
        </p:txBody>
      </p:sp>
      <p:sp>
        <p:nvSpPr>
          <p:cNvPr id="51" name="文本框 26"/>
          <p:cNvSpPr txBox="1"/>
          <p:nvPr/>
        </p:nvSpPr>
        <p:spPr>
          <a:xfrm>
            <a:off x="2216316" y="3701806"/>
            <a:ext cx="386042" cy="25246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25%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2" name="文本框 27"/>
          <p:cNvSpPr txBox="1"/>
          <p:nvPr/>
        </p:nvSpPr>
        <p:spPr>
          <a:xfrm>
            <a:off x="2273970" y="4429914"/>
            <a:ext cx="386042" cy="25246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30%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3" name="文本框 28"/>
          <p:cNvSpPr txBox="1"/>
          <p:nvPr/>
        </p:nvSpPr>
        <p:spPr>
          <a:xfrm>
            <a:off x="3006479" y="3697736"/>
            <a:ext cx="386042" cy="25246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25%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4" name="文本框 29"/>
          <p:cNvSpPr txBox="1"/>
          <p:nvPr/>
        </p:nvSpPr>
        <p:spPr>
          <a:xfrm>
            <a:off x="3006479" y="4332943"/>
            <a:ext cx="386042" cy="25246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20%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5" name="文本框 31"/>
          <p:cNvSpPr txBox="1"/>
          <p:nvPr/>
        </p:nvSpPr>
        <p:spPr>
          <a:xfrm>
            <a:off x="6735310" y="3848215"/>
            <a:ext cx="386042" cy="25246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40%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6" name="文本框 32"/>
          <p:cNvSpPr txBox="1"/>
          <p:nvPr/>
        </p:nvSpPr>
        <p:spPr>
          <a:xfrm>
            <a:off x="7402816" y="3508003"/>
            <a:ext cx="386042" cy="25246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15%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7" name="文本框 33"/>
          <p:cNvSpPr txBox="1"/>
          <p:nvPr/>
        </p:nvSpPr>
        <p:spPr>
          <a:xfrm>
            <a:off x="7351246" y="4484191"/>
            <a:ext cx="386042" cy="25246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35%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8" name="文本框 34"/>
          <p:cNvSpPr txBox="1"/>
          <p:nvPr/>
        </p:nvSpPr>
        <p:spPr>
          <a:xfrm>
            <a:off x="7753688" y="3828036"/>
            <a:ext cx="386042" cy="252460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10%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45088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5"/>
          <p:cNvSpPr txBox="1"/>
          <p:nvPr/>
        </p:nvSpPr>
        <p:spPr>
          <a:xfrm>
            <a:off x="1954879" y="429760"/>
            <a:ext cx="8145818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个性化学习内容－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考虑学生注意力以及不同性格学生喜好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 panose="020F0502020204030204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1378424" y="0"/>
            <a:ext cx="887104" cy="1064525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grpSp>
        <p:nvGrpSpPr>
          <p:cNvPr id="2" name="组合 12"/>
          <p:cNvGrpSpPr/>
          <p:nvPr/>
        </p:nvGrpSpPr>
        <p:grpSpPr>
          <a:xfrm>
            <a:off x="276442" y="3462347"/>
            <a:ext cx="3678042" cy="2174171"/>
            <a:chOff x="165853" y="2500306"/>
            <a:chExt cx="4471508" cy="2643206"/>
          </a:xfrm>
        </p:grpSpPr>
        <p:pic>
          <p:nvPicPr>
            <p:cNvPr id="15" name="Picture 2" descr="C:\Users\pc\Desktop\483759c724412be0bf48f58dfcc20858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5853" y="2500306"/>
              <a:ext cx="4471508" cy="2643206"/>
            </a:xfrm>
            <a:prstGeom prst="rect">
              <a:avLst/>
            </a:prstGeom>
            <a:noFill/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356" y="2643183"/>
              <a:ext cx="3357586" cy="2143139"/>
            </a:xfrm>
            <a:prstGeom prst="rect">
              <a:avLst/>
            </a:prstGeom>
          </p:spPr>
        </p:pic>
      </p:grpSp>
      <p:grpSp>
        <p:nvGrpSpPr>
          <p:cNvPr id="3" name="组合 18"/>
          <p:cNvGrpSpPr/>
          <p:nvPr/>
        </p:nvGrpSpPr>
        <p:grpSpPr>
          <a:xfrm>
            <a:off x="7638604" y="1497070"/>
            <a:ext cx="3678042" cy="2174171"/>
            <a:chOff x="7309652" y="2500306"/>
            <a:chExt cx="4471508" cy="2643206"/>
          </a:xfrm>
        </p:grpSpPr>
        <p:pic>
          <p:nvPicPr>
            <p:cNvPr id="20" name="Picture 2" descr="C:\Users\pc\Desktop\483759c724412be0bf48f58dfcc20858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309652" y="2500306"/>
              <a:ext cx="4471508" cy="2643206"/>
            </a:xfrm>
            <a:prstGeom prst="rect">
              <a:avLst/>
            </a:prstGeom>
            <a:noFill/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6E3AC915-6F0A-4FB5-8842-1953E7E051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2961" t="-2091" b="2091"/>
            <a:stretch/>
          </p:blipFill>
          <p:spPr>
            <a:xfrm>
              <a:off x="7881156" y="2571744"/>
              <a:ext cx="3365938" cy="2214577"/>
            </a:xfrm>
            <a:prstGeom prst="rect">
              <a:avLst/>
            </a:prstGeom>
          </p:spPr>
        </p:pic>
      </p:grpSp>
      <p:grpSp>
        <p:nvGrpSpPr>
          <p:cNvPr id="4" name="组合 21"/>
          <p:cNvGrpSpPr/>
          <p:nvPr/>
        </p:nvGrpSpPr>
        <p:grpSpPr>
          <a:xfrm>
            <a:off x="2272454" y="1542188"/>
            <a:ext cx="3632157" cy="2201582"/>
            <a:chOff x="3594876" y="3528185"/>
            <a:chExt cx="4787123" cy="2829773"/>
          </a:xfrm>
        </p:grpSpPr>
        <p:pic>
          <p:nvPicPr>
            <p:cNvPr id="23" name="Picture 2" descr="C:\Users\pc\Desktop\483759c724412be0bf48f58dfcc20858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94876" y="3528185"/>
              <a:ext cx="4787123" cy="2829773"/>
            </a:xfrm>
            <a:prstGeom prst="rect">
              <a:avLst/>
            </a:prstGeom>
            <a:noFill/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52BEB561-9431-46FC-A0BF-CCF6BC4769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l="3571" t="-1451" b="1451"/>
            <a:stretch/>
          </p:blipFill>
          <p:spPr>
            <a:xfrm>
              <a:off x="4166380" y="3643314"/>
              <a:ext cx="3693345" cy="2357454"/>
            </a:xfrm>
            <a:prstGeom prst="rect">
              <a:avLst/>
            </a:prstGeom>
          </p:spPr>
        </p:pic>
      </p:grpSp>
      <p:sp>
        <p:nvSpPr>
          <p:cNvPr id="22" name="文本框 107"/>
          <p:cNvSpPr txBox="1"/>
          <p:nvPr/>
        </p:nvSpPr>
        <p:spPr>
          <a:xfrm>
            <a:off x="395786" y="5660981"/>
            <a:ext cx="1109563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 algn="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每个纳米级知识点匹配十几种不同风格不同讲解深度的视频形式，满足不同孩子个性化需求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-285750" algn="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有别于传统在线产品枯燥长视频，形式新颖的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3-5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分钟高效短视频保证学生学习注意力集中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6" name="Picture 2" descr="C:\Users\pc\Desktop\483759c724412be0bf48f58dfcc2085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1826" y="3468797"/>
            <a:ext cx="3632157" cy="2201582"/>
          </a:xfrm>
          <a:prstGeom prst="rect">
            <a:avLst/>
          </a:prstGeom>
          <a:noFill/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A06228-23CB-4F00-A393-67004108D1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40" y="1580532"/>
            <a:ext cx="2795510" cy="1900036"/>
          </a:xfrm>
          <a:prstGeom prst="rect">
            <a:avLst/>
          </a:prstGeom>
        </p:spPr>
      </p:pic>
      <p:pic>
        <p:nvPicPr>
          <p:cNvPr id="17" name="Picture 2">
            <a:hlinkClick r:id="rId7"/>
            <a:extLst>
              <a:ext uri="{FF2B5EF4-FFF2-40B4-BE49-F238E27FC236}">
                <a16:creationId xmlns:a16="http://schemas.microsoft.com/office/drawing/2014/main" id="{7D9237B6-8BB8-47E5-A709-FC5BCD861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93477" y="3575704"/>
            <a:ext cx="2763672" cy="178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348891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238082" y="1366752"/>
            <a:ext cx="3403990" cy="4786322"/>
            <a:chOff x="5710661" y="1772182"/>
            <a:chExt cx="3403990" cy="4786322"/>
          </a:xfrm>
        </p:grpSpPr>
        <p:pic>
          <p:nvPicPr>
            <p:cNvPr id="3" name="Picture 2" descr="C:\Users\pc\Desktop\16c27eaef21439e7f29fb72a5ce3d084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276784">
              <a:off x="5710661" y="1772182"/>
              <a:ext cx="3403990" cy="4786322"/>
            </a:xfrm>
            <a:prstGeom prst="rect">
              <a:avLst/>
            </a:prstGeom>
            <a:noFill/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6644" y="2500307"/>
              <a:ext cx="2503340" cy="3571900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1084949" y="1267216"/>
            <a:ext cx="3403990" cy="4786322"/>
            <a:chOff x="424249" y="1772183"/>
            <a:chExt cx="3403990" cy="4786322"/>
          </a:xfrm>
        </p:grpSpPr>
        <p:pic>
          <p:nvPicPr>
            <p:cNvPr id="6" name="Picture 2" descr="C:\Users\pc\Desktop\16c27eaef21439e7f29fb72a5ce3d084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276784">
              <a:off x="424249" y="1772183"/>
              <a:ext cx="3403990" cy="4786322"/>
            </a:xfrm>
            <a:prstGeom prst="rect">
              <a:avLst/>
            </a:prstGeom>
            <a:noFill/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/>
            <a:srcRect t="-39392" b="-31884"/>
            <a:stretch>
              <a:fillRect/>
            </a:stretch>
          </p:blipFill>
          <p:spPr>
            <a:xfrm>
              <a:off x="683288" y="2285992"/>
              <a:ext cx="2739419" cy="3214686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9829032" y="3549847"/>
            <a:ext cx="133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分步骤解析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39736" y="4609522"/>
            <a:ext cx="1800493" cy="424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主副知识点标签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57511" y="5052437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前置标签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530422" y="5946257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答题时间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86073" y="545321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能力、方法、思想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458984" y="6253588"/>
            <a:ext cx="1107996" cy="4243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考试频度</a:t>
            </a:r>
          </a:p>
        </p:txBody>
      </p:sp>
      <p:cxnSp>
        <p:nvCxnSpPr>
          <p:cNvPr id="14" name="肘形连接符 13"/>
          <p:cNvCxnSpPr>
            <a:stCxn id="15" idx="2"/>
          </p:cNvCxnSpPr>
          <p:nvPr/>
        </p:nvCxnSpPr>
        <p:spPr>
          <a:xfrm rot="10800000" flipV="1">
            <a:off x="8346210" y="3796087"/>
            <a:ext cx="1411384" cy="10588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9757594" y="3714007"/>
            <a:ext cx="142876" cy="16416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9886073" y="5183764"/>
            <a:ext cx="142876" cy="16416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0458984" y="6061168"/>
            <a:ext cx="142876" cy="16416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0387546" y="6383683"/>
            <a:ext cx="142876" cy="16416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肘形连接符 18"/>
          <p:cNvCxnSpPr/>
          <p:nvPr/>
        </p:nvCxnSpPr>
        <p:spPr>
          <a:xfrm rot="10800000">
            <a:off x="7889445" y="4605488"/>
            <a:ext cx="1777589" cy="248969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16" idx="2"/>
          </p:cNvCxnSpPr>
          <p:nvPr/>
        </p:nvCxnSpPr>
        <p:spPr>
          <a:xfrm rot="10800000">
            <a:off x="7776855" y="4791640"/>
            <a:ext cx="2109219" cy="474205"/>
          </a:xfrm>
          <a:prstGeom prst="bentConnector3">
            <a:avLst>
              <a:gd name="adj1" fmla="val 63916"/>
            </a:avLst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17" idx="2"/>
          </p:cNvCxnSpPr>
          <p:nvPr/>
        </p:nvCxnSpPr>
        <p:spPr>
          <a:xfrm rot="10800000">
            <a:off x="7416086" y="5305724"/>
            <a:ext cx="3042898" cy="837524"/>
          </a:xfrm>
          <a:prstGeom prst="bentConnector3">
            <a:avLst>
              <a:gd name="adj1" fmla="val 45177"/>
            </a:avLst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/>
          <p:nvPr/>
        </p:nvCxnSpPr>
        <p:spPr>
          <a:xfrm rot="10800000">
            <a:off x="7620847" y="5400167"/>
            <a:ext cx="2193789" cy="233625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8" idx="2"/>
          </p:cNvCxnSpPr>
          <p:nvPr/>
        </p:nvCxnSpPr>
        <p:spPr>
          <a:xfrm rot="10800000">
            <a:off x="7620846" y="5192229"/>
            <a:ext cx="2766700" cy="1273535"/>
          </a:xfrm>
          <a:prstGeom prst="bentConnector3">
            <a:avLst>
              <a:gd name="adj1" fmla="val 30415"/>
            </a:avLst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013643" y="60075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FDB4"/>
                </a:solidFill>
                <a:latin typeface="微软雅黑 Light" pitchFamily="34" charset="-122"/>
                <a:ea typeface="微软雅黑 Light" pitchFamily="34" charset="-122"/>
              </a:rPr>
              <a:t>其他题库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238214" y="60524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FDB4"/>
                </a:solidFill>
                <a:latin typeface="微软雅黑 Light" pitchFamily="34" charset="-122"/>
                <a:ea typeface="微软雅黑 Light" pitchFamily="34" charset="-122"/>
              </a:rPr>
              <a:t>乂学题库</a:t>
            </a:r>
          </a:p>
        </p:txBody>
      </p:sp>
      <p:sp>
        <p:nvSpPr>
          <p:cNvPr id="26" name="TextBox 27"/>
          <p:cNvSpPr txBox="1"/>
          <p:nvPr/>
        </p:nvSpPr>
        <p:spPr>
          <a:xfrm>
            <a:off x="9321680" y="9473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题干</a:t>
            </a:r>
          </a:p>
        </p:txBody>
      </p:sp>
      <p:cxnSp>
        <p:nvCxnSpPr>
          <p:cNvPr id="27" name="肘形连接符 26"/>
          <p:cNvCxnSpPr/>
          <p:nvPr/>
        </p:nvCxnSpPr>
        <p:spPr>
          <a:xfrm rot="10800000" flipV="1">
            <a:off x="7620846" y="1193559"/>
            <a:ext cx="1629399" cy="1218773"/>
          </a:xfrm>
          <a:prstGeom prst="bentConnector3">
            <a:avLst>
              <a:gd name="adj1" fmla="val 25647"/>
            </a:avLst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434428" y="14228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题型</a:t>
            </a:r>
          </a:p>
        </p:txBody>
      </p:sp>
      <p:cxnSp>
        <p:nvCxnSpPr>
          <p:cNvPr id="29" name="肘形连接符 28"/>
          <p:cNvCxnSpPr/>
          <p:nvPr/>
        </p:nvCxnSpPr>
        <p:spPr>
          <a:xfrm rot="10800000" flipV="1">
            <a:off x="7193794" y="1637728"/>
            <a:ext cx="2170154" cy="934229"/>
          </a:xfrm>
          <a:prstGeom prst="bentConnector3">
            <a:avLst>
              <a:gd name="adj1" fmla="val 20349"/>
            </a:avLst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7"/>
          <p:cNvSpPr txBox="1"/>
          <p:nvPr/>
        </p:nvSpPr>
        <p:spPr>
          <a:xfrm>
            <a:off x="9957511" y="18845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答案</a:t>
            </a:r>
          </a:p>
        </p:txBody>
      </p:sp>
      <p:cxnSp>
        <p:nvCxnSpPr>
          <p:cNvPr id="31" name="肘形连接符 30"/>
          <p:cNvCxnSpPr>
            <a:stCxn id="30" idx="1"/>
          </p:cNvCxnSpPr>
          <p:nvPr/>
        </p:nvCxnSpPr>
        <p:spPr>
          <a:xfrm rot="10800000" flipV="1">
            <a:off x="7274925" y="2069176"/>
            <a:ext cx="2682586" cy="689982"/>
          </a:xfrm>
          <a:prstGeom prst="bentConnector3">
            <a:avLst>
              <a:gd name="adj1" fmla="val 35692"/>
            </a:avLst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27"/>
          <p:cNvSpPr txBox="1"/>
          <p:nvPr/>
        </p:nvSpPr>
        <p:spPr>
          <a:xfrm>
            <a:off x="10446432" y="22859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考点</a:t>
            </a:r>
          </a:p>
        </p:txBody>
      </p:sp>
      <p:cxnSp>
        <p:nvCxnSpPr>
          <p:cNvPr id="33" name="肘形连接符 32"/>
          <p:cNvCxnSpPr/>
          <p:nvPr/>
        </p:nvCxnSpPr>
        <p:spPr>
          <a:xfrm rot="10800000" flipV="1">
            <a:off x="7690864" y="2483205"/>
            <a:ext cx="2755568" cy="399058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52"/>
          <p:cNvCxnSpPr>
            <a:stCxn id="36" idx="0"/>
          </p:cNvCxnSpPr>
          <p:nvPr/>
        </p:nvCxnSpPr>
        <p:spPr>
          <a:xfrm rot="16200000" flipV="1">
            <a:off x="9069684" y="1411456"/>
            <a:ext cx="1" cy="3184511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27"/>
          <p:cNvSpPr txBox="1"/>
          <p:nvPr/>
        </p:nvSpPr>
        <p:spPr>
          <a:xfrm>
            <a:off x="10609925" y="27999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专题</a:t>
            </a:r>
          </a:p>
        </p:txBody>
      </p:sp>
      <p:sp>
        <p:nvSpPr>
          <p:cNvPr id="36" name="TextBox 27"/>
          <p:cNvSpPr txBox="1"/>
          <p:nvPr/>
        </p:nvSpPr>
        <p:spPr>
          <a:xfrm>
            <a:off x="9992525" y="3003712"/>
            <a:ext cx="133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分析</a:t>
            </a:r>
          </a:p>
        </p:txBody>
      </p:sp>
      <p:cxnSp>
        <p:nvCxnSpPr>
          <p:cNvPr id="37" name="肘形连接符 36"/>
          <p:cNvCxnSpPr/>
          <p:nvPr/>
        </p:nvCxnSpPr>
        <p:spPr>
          <a:xfrm rot="10800000" flipV="1">
            <a:off x="8509703" y="3249952"/>
            <a:ext cx="1411384" cy="10588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9191550" y="1131218"/>
            <a:ext cx="142876" cy="16416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9343950" y="1563266"/>
            <a:ext cx="142876" cy="16416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9912770" y="1995314"/>
            <a:ext cx="142876" cy="16416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416826" y="2427362"/>
            <a:ext cx="142876" cy="16416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9912770" y="3167586"/>
            <a:ext cx="142876" cy="16416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560842" y="2931418"/>
            <a:ext cx="142876" cy="16416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TextBox 27"/>
          <p:cNvSpPr txBox="1"/>
          <p:nvPr/>
        </p:nvSpPr>
        <p:spPr>
          <a:xfrm>
            <a:off x="9580914" y="4166406"/>
            <a:ext cx="133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点评</a:t>
            </a:r>
          </a:p>
        </p:txBody>
      </p:sp>
      <p:cxnSp>
        <p:nvCxnSpPr>
          <p:cNvPr id="45" name="肘形连接符 44"/>
          <p:cNvCxnSpPr/>
          <p:nvPr/>
        </p:nvCxnSpPr>
        <p:spPr>
          <a:xfrm rot="10800000">
            <a:off x="7416086" y="4412646"/>
            <a:ext cx="2093390" cy="12700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>
            <a:off x="9509476" y="4330566"/>
            <a:ext cx="142876" cy="16416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9623598" y="4751762"/>
            <a:ext cx="142876" cy="16416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32"/>
          <p:cNvSpPr txBox="1"/>
          <p:nvPr/>
        </p:nvSpPr>
        <p:spPr>
          <a:xfrm>
            <a:off x="5447134" y="6015473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考试难度</a:t>
            </a:r>
          </a:p>
        </p:txBody>
      </p:sp>
      <p:cxnSp>
        <p:nvCxnSpPr>
          <p:cNvPr id="49" name="肘形连接符 48"/>
          <p:cNvCxnSpPr/>
          <p:nvPr/>
        </p:nvCxnSpPr>
        <p:spPr>
          <a:xfrm rot="5400000" flipH="1" flipV="1">
            <a:off x="6006141" y="5022737"/>
            <a:ext cx="885776" cy="876529"/>
          </a:xfrm>
          <a:prstGeom prst="bentConnector3">
            <a:avLst>
              <a:gd name="adj1" fmla="val 99704"/>
            </a:avLst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>
            <a:off x="5952330" y="5831882"/>
            <a:ext cx="142876" cy="16416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32"/>
          <p:cNvSpPr txBox="1"/>
          <p:nvPr/>
        </p:nvSpPr>
        <p:spPr>
          <a:xfrm>
            <a:off x="5275242" y="3455618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地区标签</a:t>
            </a:r>
          </a:p>
        </p:txBody>
      </p:sp>
      <p:cxnSp>
        <p:nvCxnSpPr>
          <p:cNvPr id="52" name="肘形连接符 51"/>
          <p:cNvCxnSpPr/>
          <p:nvPr/>
        </p:nvCxnSpPr>
        <p:spPr>
          <a:xfrm rot="16200000" flipH="1">
            <a:off x="5632688" y="4150100"/>
            <a:ext cx="1786300" cy="1198017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5879182" y="3743650"/>
            <a:ext cx="142876" cy="16416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"/>
          <p:cNvSpPr txBox="1"/>
          <p:nvPr/>
        </p:nvSpPr>
        <p:spPr>
          <a:xfrm>
            <a:off x="1954879" y="429760"/>
            <a:ext cx="7889337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个性化学习内容－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考虑不同层次学生的薄弱点与难度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Calibri" panose="020F0502020204030204"/>
            </a:endParaRPr>
          </a:p>
        </p:txBody>
      </p:sp>
      <p:cxnSp>
        <p:nvCxnSpPr>
          <p:cNvPr id="55" name="直接连接符 54"/>
          <p:cNvCxnSpPr/>
          <p:nvPr/>
        </p:nvCxnSpPr>
        <p:spPr>
          <a:xfrm flipH="1">
            <a:off x="1378424" y="0"/>
            <a:ext cx="887104" cy="1064525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8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7612334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/>
          <p:nvPr/>
        </p:nvSpPr>
        <p:spPr>
          <a:xfrm>
            <a:off x="3861307" y="762123"/>
            <a:ext cx="4914488" cy="400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 Light" pitchFamily="34" charset="-122"/>
                <a:ea typeface="微软雅黑 Light" pitchFamily="34" charset="-122"/>
              </a:rPr>
              <a:t>北师版第二次课知识点平方根的学习情况 </a:t>
            </a:r>
            <a:endParaRPr lang="en-US" altLang="zh-CN" sz="2000" dirty="0">
              <a:solidFill>
                <a:schemeClr val="bg1"/>
              </a:solidFill>
              <a:latin typeface="微软雅黑 Light" pitchFamily="34" charset="-122"/>
              <a:ea typeface="微软雅黑 Light" pitchFamily="34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EEB1986-B18F-46D3-A120-791813BD638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95724" y="1355661"/>
          <a:ext cx="8398965" cy="4460378"/>
        </p:xfrm>
        <a:graphic>
          <a:graphicData uri="http://schemas.openxmlformats.org/drawingml/2006/table">
            <a:tbl>
              <a:tblPr/>
              <a:tblGrid>
                <a:gridCol w="3208645">
                  <a:extLst>
                    <a:ext uri="{9D8B030D-6E8A-4147-A177-3AD203B41FA5}">
                      <a16:colId xmlns:a16="http://schemas.microsoft.com/office/drawing/2014/main" val="2047978826"/>
                    </a:ext>
                  </a:extLst>
                </a:gridCol>
                <a:gridCol w="796373">
                  <a:extLst>
                    <a:ext uri="{9D8B030D-6E8A-4147-A177-3AD203B41FA5}">
                      <a16:colId xmlns:a16="http://schemas.microsoft.com/office/drawing/2014/main" val="3183998933"/>
                    </a:ext>
                  </a:extLst>
                </a:gridCol>
                <a:gridCol w="926015">
                  <a:extLst>
                    <a:ext uri="{9D8B030D-6E8A-4147-A177-3AD203B41FA5}">
                      <a16:colId xmlns:a16="http://schemas.microsoft.com/office/drawing/2014/main" val="3298511218"/>
                    </a:ext>
                  </a:extLst>
                </a:gridCol>
                <a:gridCol w="930648">
                  <a:extLst>
                    <a:ext uri="{9D8B030D-6E8A-4147-A177-3AD203B41FA5}">
                      <a16:colId xmlns:a16="http://schemas.microsoft.com/office/drawing/2014/main" val="365482141"/>
                    </a:ext>
                  </a:extLst>
                </a:gridCol>
                <a:gridCol w="555329">
                  <a:extLst>
                    <a:ext uri="{9D8B030D-6E8A-4147-A177-3AD203B41FA5}">
                      <a16:colId xmlns:a16="http://schemas.microsoft.com/office/drawing/2014/main" val="2687266207"/>
                    </a:ext>
                  </a:extLst>
                </a:gridCol>
                <a:gridCol w="1185582">
                  <a:extLst>
                    <a:ext uri="{9D8B030D-6E8A-4147-A177-3AD203B41FA5}">
                      <a16:colId xmlns:a16="http://schemas.microsoft.com/office/drawing/2014/main" val="2444650769"/>
                    </a:ext>
                  </a:extLst>
                </a:gridCol>
                <a:gridCol w="796373">
                  <a:extLst>
                    <a:ext uri="{9D8B030D-6E8A-4147-A177-3AD203B41FA5}">
                      <a16:colId xmlns:a16="http://schemas.microsoft.com/office/drawing/2014/main" val="2068501137"/>
                    </a:ext>
                  </a:extLst>
                </a:gridCol>
              </a:tblGrid>
              <a:tr h="22285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校区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预计时间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花费时间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做题数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平均难度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掌握度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943889"/>
                  </a:ext>
                </a:extLst>
              </a:tr>
              <a:tr h="22302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智适应胶州兰州西路分校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顾晓兮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310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173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2.33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44%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613667"/>
                  </a:ext>
                </a:extLst>
              </a:tr>
              <a:tr h="22302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智适应教育青岛黄岛分校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单硕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310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159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39%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4759103"/>
                  </a:ext>
                </a:extLst>
              </a:tr>
              <a:tr h="223026"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史鑫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260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152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074840"/>
                  </a:ext>
                </a:extLst>
              </a:tr>
              <a:tr h="223026"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臧朔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370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238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1.67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58%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057667"/>
                  </a:ext>
                </a:extLst>
              </a:tr>
              <a:tr h="22302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智适应六盘水钟山区威宇大厦分校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蔡国晓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260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687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1.4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47%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230320"/>
                  </a:ext>
                </a:extLst>
              </a:tr>
              <a:tr h="223026"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陈路露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260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1129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68%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691225"/>
                  </a:ext>
                </a:extLst>
              </a:tr>
              <a:tr h="223026"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胡泽雪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320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335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1.33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66%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134057"/>
                  </a:ext>
                </a:extLst>
              </a:tr>
              <a:tr h="223026"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龙丽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320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295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1.33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38%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482189"/>
                  </a:ext>
                </a:extLst>
              </a:tr>
              <a:tr h="223026"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王金焕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310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590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70%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1652995"/>
                  </a:ext>
                </a:extLst>
              </a:tr>
              <a:tr h="223026"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谢兰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310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195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54%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844072"/>
                  </a:ext>
                </a:extLst>
              </a:tr>
              <a:tr h="223026"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杨明俊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320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118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1.33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26%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976326"/>
                  </a:ext>
                </a:extLst>
              </a:tr>
              <a:tr h="223026"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张婉琪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210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146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1.5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42%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779827"/>
                  </a:ext>
                </a:extLst>
              </a:tr>
              <a:tr h="22302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智适应青岛李沧分校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管应钦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310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1.17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7474328"/>
                  </a:ext>
                </a:extLst>
              </a:tr>
              <a:tr h="22302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智适应太原杏花岭万达分校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史鹏霞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260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164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239489"/>
                  </a:ext>
                </a:extLst>
              </a:tr>
              <a:tr h="22302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智适应郑州普罗旺世分校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高翔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420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525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39%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9879523"/>
                  </a:ext>
                </a:extLst>
              </a:tr>
              <a:tr h="223026"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顾芝敏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260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277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487954"/>
                  </a:ext>
                </a:extLst>
              </a:tr>
              <a:tr h="223026"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李嘉琪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310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153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54%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709321"/>
                  </a:ext>
                </a:extLst>
              </a:tr>
              <a:tr h="223026"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闫博宇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350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232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2.67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87%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3354791"/>
                  </a:ext>
                </a:extLst>
              </a:tr>
              <a:tr h="22302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智适应郑州紫荆山分校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鲍泽琛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460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136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88%</a:t>
                      </a:r>
                    </a:p>
                  </a:txBody>
                  <a:tcPr marL="9524" marR="9524" marT="952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210755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E597AF88-F1A3-40ED-B7A8-CC5B2F0E6924}"/>
              </a:ext>
            </a:extLst>
          </p:cNvPr>
          <p:cNvSpPr/>
          <p:nvPr/>
        </p:nvSpPr>
        <p:spPr>
          <a:xfrm>
            <a:off x="3569370" y="300519"/>
            <a:ext cx="5933865" cy="4616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FF00"/>
                </a:solidFill>
                <a:latin typeface="微软雅黑 Light" pitchFamily="34" charset="-122"/>
                <a:ea typeface="微软雅黑 Light" pitchFamily="34" charset="-122"/>
              </a:rPr>
              <a:t>同一知识点做题时间、做题量、难度不同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2706125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B4D988C-0959-0D42-8913-7CF4BB842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559" y="0"/>
            <a:ext cx="3859723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C34AC3-40A1-B44A-878F-1A102F94E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17" y="0"/>
            <a:ext cx="3859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564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6D6681-13A2-E44C-BB89-E1E98C1AD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0" y="370703"/>
            <a:ext cx="5588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7362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jpeg"/>
          <p:cNvPicPr>
            <a:picLocks noChangeAspect="1"/>
          </p:cNvPicPr>
          <p:nvPr/>
        </p:nvPicPr>
        <p:blipFill>
          <a:blip r:embed="rId2" cstate="print">
            <a:alphaModFix amt="31116"/>
            <a:extLst/>
          </a:blip>
          <a:srcRect t="740" r="6432"/>
          <a:stretch>
            <a:fillRect/>
          </a:stretch>
        </p:blipFill>
        <p:spPr>
          <a:xfrm flipH="1">
            <a:off x="6803543" y="0"/>
            <a:ext cx="5388457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600" extrusionOk="0">
                <a:moveTo>
                  <a:pt x="0" y="0"/>
                </a:moveTo>
                <a:lnTo>
                  <a:pt x="0" y="10719"/>
                </a:lnTo>
                <a:lnTo>
                  <a:pt x="0" y="21600"/>
                </a:lnTo>
                <a:lnTo>
                  <a:pt x="6779" y="21600"/>
                </a:lnTo>
                <a:cubicBezTo>
                  <a:pt x="9146" y="21600"/>
                  <a:pt x="10686" y="21597"/>
                  <a:pt x="11729" y="21587"/>
                </a:cubicBezTo>
                <a:lnTo>
                  <a:pt x="11757" y="20774"/>
                </a:lnTo>
                <a:lnTo>
                  <a:pt x="11787" y="19948"/>
                </a:lnTo>
                <a:lnTo>
                  <a:pt x="12144" y="19975"/>
                </a:lnTo>
                <a:cubicBezTo>
                  <a:pt x="12341" y="19990"/>
                  <a:pt x="12554" y="20037"/>
                  <a:pt x="12618" y="20078"/>
                </a:cubicBezTo>
                <a:cubicBezTo>
                  <a:pt x="12693" y="20127"/>
                  <a:pt x="12752" y="20114"/>
                  <a:pt x="12788" y="20041"/>
                </a:cubicBezTo>
                <a:cubicBezTo>
                  <a:pt x="12818" y="19979"/>
                  <a:pt x="13019" y="19902"/>
                  <a:pt x="13233" y="19871"/>
                </a:cubicBezTo>
                <a:cubicBezTo>
                  <a:pt x="13448" y="19839"/>
                  <a:pt x="13885" y="19744"/>
                  <a:pt x="14205" y="19659"/>
                </a:cubicBezTo>
                <a:cubicBezTo>
                  <a:pt x="14524" y="19575"/>
                  <a:pt x="14851" y="19526"/>
                  <a:pt x="14931" y="19550"/>
                </a:cubicBezTo>
                <a:cubicBezTo>
                  <a:pt x="15021" y="19577"/>
                  <a:pt x="15097" y="19531"/>
                  <a:pt x="15131" y="19428"/>
                </a:cubicBezTo>
                <a:cubicBezTo>
                  <a:pt x="15165" y="19323"/>
                  <a:pt x="15302" y="19244"/>
                  <a:pt x="15499" y="19212"/>
                </a:cubicBezTo>
                <a:cubicBezTo>
                  <a:pt x="15670" y="19185"/>
                  <a:pt x="15800" y="19141"/>
                  <a:pt x="15789" y="19113"/>
                </a:cubicBezTo>
                <a:cubicBezTo>
                  <a:pt x="15778" y="19085"/>
                  <a:pt x="15859" y="18981"/>
                  <a:pt x="15967" y="18883"/>
                </a:cubicBezTo>
                <a:cubicBezTo>
                  <a:pt x="16114" y="18749"/>
                  <a:pt x="16196" y="18726"/>
                  <a:pt x="16297" y="18792"/>
                </a:cubicBezTo>
                <a:cubicBezTo>
                  <a:pt x="16397" y="18858"/>
                  <a:pt x="16430" y="18847"/>
                  <a:pt x="16430" y="18752"/>
                </a:cubicBezTo>
                <a:cubicBezTo>
                  <a:pt x="16430" y="18616"/>
                  <a:pt x="17055" y="18182"/>
                  <a:pt x="17271" y="18168"/>
                </a:cubicBezTo>
                <a:cubicBezTo>
                  <a:pt x="17635" y="18143"/>
                  <a:pt x="17667" y="18127"/>
                  <a:pt x="17611" y="17989"/>
                </a:cubicBezTo>
                <a:cubicBezTo>
                  <a:pt x="17545" y="17825"/>
                  <a:pt x="17776" y="17529"/>
                  <a:pt x="17970" y="17529"/>
                </a:cubicBezTo>
                <a:cubicBezTo>
                  <a:pt x="18040" y="17529"/>
                  <a:pt x="18105" y="17448"/>
                  <a:pt x="18114" y="17347"/>
                </a:cubicBezTo>
                <a:cubicBezTo>
                  <a:pt x="18132" y="17163"/>
                  <a:pt x="18552" y="16787"/>
                  <a:pt x="18699" y="16825"/>
                </a:cubicBezTo>
                <a:cubicBezTo>
                  <a:pt x="18742" y="16836"/>
                  <a:pt x="18777" y="16788"/>
                  <a:pt x="18777" y="16719"/>
                </a:cubicBezTo>
                <a:cubicBezTo>
                  <a:pt x="18777" y="16521"/>
                  <a:pt x="19083" y="16109"/>
                  <a:pt x="19190" y="16162"/>
                </a:cubicBezTo>
                <a:cubicBezTo>
                  <a:pt x="19244" y="16188"/>
                  <a:pt x="19288" y="16416"/>
                  <a:pt x="19288" y="16668"/>
                </a:cubicBezTo>
                <a:lnTo>
                  <a:pt x="19288" y="17127"/>
                </a:lnTo>
                <a:lnTo>
                  <a:pt x="19809" y="17099"/>
                </a:lnTo>
                <a:cubicBezTo>
                  <a:pt x="20072" y="17084"/>
                  <a:pt x="20260" y="17098"/>
                  <a:pt x="20371" y="17135"/>
                </a:cubicBezTo>
                <a:lnTo>
                  <a:pt x="20371" y="16611"/>
                </a:lnTo>
                <a:cubicBezTo>
                  <a:pt x="20371" y="16609"/>
                  <a:pt x="20371" y="16608"/>
                  <a:pt x="20371" y="16607"/>
                </a:cubicBezTo>
                <a:cubicBezTo>
                  <a:pt x="20371" y="16482"/>
                  <a:pt x="20369" y="16385"/>
                  <a:pt x="20365" y="16309"/>
                </a:cubicBezTo>
                <a:cubicBezTo>
                  <a:pt x="20365" y="16308"/>
                  <a:pt x="20365" y="16308"/>
                  <a:pt x="20365" y="16307"/>
                </a:cubicBezTo>
                <a:cubicBezTo>
                  <a:pt x="20357" y="16157"/>
                  <a:pt x="20336" y="16092"/>
                  <a:pt x="20288" y="16058"/>
                </a:cubicBezTo>
                <a:cubicBezTo>
                  <a:pt x="20268" y="16047"/>
                  <a:pt x="20246" y="16044"/>
                  <a:pt x="20216" y="16044"/>
                </a:cubicBezTo>
                <a:cubicBezTo>
                  <a:pt x="20131" y="16044"/>
                  <a:pt x="20038" y="16025"/>
                  <a:pt x="20009" y="16002"/>
                </a:cubicBezTo>
                <a:cubicBezTo>
                  <a:pt x="19925" y="15936"/>
                  <a:pt x="20110" y="15713"/>
                  <a:pt x="20247" y="15713"/>
                </a:cubicBezTo>
                <a:cubicBezTo>
                  <a:pt x="20288" y="15713"/>
                  <a:pt x="20318" y="15709"/>
                  <a:pt x="20337" y="15701"/>
                </a:cubicBezTo>
                <a:cubicBezTo>
                  <a:pt x="20346" y="15691"/>
                  <a:pt x="20354" y="15679"/>
                  <a:pt x="20363" y="15668"/>
                </a:cubicBezTo>
                <a:cubicBezTo>
                  <a:pt x="20359" y="15639"/>
                  <a:pt x="20314" y="15596"/>
                  <a:pt x="20228" y="15547"/>
                </a:cubicBezTo>
                <a:cubicBezTo>
                  <a:pt x="20098" y="15472"/>
                  <a:pt x="20103" y="15460"/>
                  <a:pt x="20271" y="15389"/>
                </a:cubicBezTo>
                <a:cubicBezTo>
                  <a:pt x="20372" y="15346"/>
                  <a:pt x="20454" y="15252"/>
                  <a:pt x="20454" y="15179"/>
                </a:cubicBezTo>
                <a:cubicBezTo>
                  <a:pt x="20454" y="15106"/>
                  <a:pt x="20507" y="14965"/>
                  <a:pt x="20570" y="14867"/>
                </a:cubicBezTo>
                <a:cubicBezTo>
                  <a:pt x="20729" y="14622"/>
                  <a:pt x="21112" y="13551"/>
                  <a:pt x="21195" y="13121"/>
                </a:cubicBezTo>
                <a:cubicBezTo>
                  <a:pt x="21233" y="12927"/>
                  <a:pt x="21300" y="12775"/>
                  <a:pt x="21344" y="12781"/>
                </a:cubicBezTo>
                <a:cubicBezTo>
                  <a:pt x="21387" y="12787"/>
                  <a:pt x="21420" y="12594"/>
                  <a:pt x="21416" y="12351"/>
                </a:cubicBezTo>
                <a:cubicBezTo>
                  <a:pt x="21413" y="12109"/>
                  <a:pt x="21458" y="11777"/>
                  <a:pt x="21518" y="11615"/>
                </a:cubicBezTo>
                <a:cubicBezTo>
                  <a:pt x="21593" y="11412"/>
                  <a:pt x="21600" y="11297"/>
                  <a:pt x="21540" y="11240"/>
                </a:cubicBezTo>
                <a:cubicBezTo>
                  <a:pt x="21491" y="11194"/>
                  <a:pt x="21460" y="10866"/>
                  <a:pt x="21469" y="10476"/>
                </a:cubicBezTo>
                <a:cubicBezTo>
                  <a:pt x="21485" y="9825"/>
                  <a:pt x="21427" y="9179"/>
                  <a:pt x="21345" y="9115"/>
                </a:cubicBezTo>
                <a:cubicBezTo>
                  <a:pt x="21324" y="9099"/>
                  <a:pt x="21344" y="9010"/>
                  <a:pt x="21388" y="8918"/>
                </a:cubicBezTo>
                <a:cubicBezTo>
                  <a:pt x="21448" y="8794"/>
                  <a:pt x="21438" y="8721"/>
                  <a:pt x="21350" y="8643"/>
                </a:cubicBezTo>
                <a:cubicBezTo>
                  <a:pt x="21284" y="8584"/>
                  <a:pt x="21170" y="8303"/>
                  <a:pt x="21096" y="8018"/>
                </a:cubicBezTo>
                <a:cubicBezTo>
                  <a:pt x="20943" y="7429"/>
                  <a:pt x="20399" y="6094"/>
                  <a:pt x="20225" y="5880"/>
                </a:cubicBezTo>
                <a:cubicBezTo>
                  <a:pt x="20147" y="5784"/>
                  <a:pt x="20137" y="5724"/>
                  <a:pt x="20197" y="5695"/>
                </a:cubicBezTo>
                <a:cubicBezTo>
                  <a:pt x="20333" y="5628"/>
                  <a:pt x="20303" y="5546"/>
                  <a:pt x="20129" y="5510"/>
                </a:cubicBezTo>
                <a:cubicBezTo>
                  <a:pt x="20003" y="5484"/>
                  <a:pt x="19970" y="5411"/>
                  <a:pt x="19962" y="5134"/>
                </a:cubicBezTo>
                <a:cubicBezTo>
                  <a:pt x="19955" y="4863"/>
                  <a:pt x="19911" y="4764"/>
                  <a:pt x="19764" y="4670"/>
                </a:cubicBezTo>
                <a:cubicBezTo>
                  <a:pt x="19660" y="4604"/>
                  <a:pt x="19531" y="4563"/>
                  <a:pt x="19475" y="4580"/>
                </a:cubicBezTo>
                <a:cubicBezTo>
                  <a:pt x="19419" y="4597"/>
                  <a:pt x="19218" y="4423"/>
                  <a:pt x="19029" y="4193"/>
                </a:cubicBezTo>
                <a:cubicBezTo>
                  <a:pt x="18403" y="3432"/>
                  <a:pt x="17411" y="2628"/>
                  <a:pt x="16330" y="2008"/>
                </a:cubicBezTo>
                <a:cubicBezTo>
                  <a:pt x="15849" y="1732"/>
                  <a:pt x="14448" y="1162"/>
                  <a:pt x="14252" y="1162"/>
                </a:cubicBezTo>
                <a:cubicBezTo>
                  <a:pt x="14190" y="1162"/>
                  <a:pt x="14073" y="1135"/>
                  <a:pt x="13993" y="1103"/>
                </a:cubicBezTo>
                <a:cubicBezTo>
                  <a:pt x="13642" y="961"/>
                  <a:pt x="12797" y="809"/>
                  <a:pt x="12332" y="803"/>
                </a:cubicBezTo>
                <a:lnTo>
                  <a:pt x="11827" y="797"/>
                </a:lnTo>
                <a:lnTo>
                  <a:pt x="11827" y="590"/>
                </a:lnTo>
                <a:lnTo>
                  <a:pt x="11827" y="368"/>
                </a:lnTo>
                <a:lnTo>
                  <a:pt x="11827" y="215"/>
                </a:lnTo>
                <a:lnTo>
                  <a:pt x="11827" y="0"/>
                </a:lnTo>
                <a:lnTo>
                  <a:pt x="0" y="0"/>
                </a:lnTo>
                <a:close/>
                <a:moveTo>
                  <a:pt x="19860" y="17486"/>
                </a:moveTo>
                <a:cubicBezTo>
                  <a:pt x="19832" y="17487"/>
                  <a:pt x="19809" y="17490"/>
                  <a:pt x="19779" y="17490"/>
                </a:cubicBezTo>
                <a:lnTo>
                  <a:pt x="19444" y="17490"/>
                </a:lnTo>
                <a:cubicBezTo>
                  <a:pt x="19338" y="17521"/>
                  <a:pt x="19298" y="17603"/>
                  <a:pt x="19284" y="17758"/>
                </a:cubicBezTo>
                <a:lnTo>
                  <a:pt x="19298" y="18062"/>
                </a:lnTo>
                <a:lnTo>
                  <a:pt x="19319" y="18558"/>
                </a:lnTo>
                <a:lnTo>
                  <a:pt x="19640" y="18558"/>
                </a:lnTo>
                <a:lnTo>
                  <a:pt x="19781" y="18558"/>
                </a:lnTo>
                <a:lnTo>
                  <a:pt x="20271" y="18558"/>
                </a:lnTo>
                <a:cubicBezTo>
                  <a:pt x="20278" y="18547"/>
                  <a:pt x="20283" y="18532"/>
                  <a:pt x="20288" y="18517"/>
                </a:cubicBezTo>
                <a:lnTo>
                  <a:pt x="20300" y="18243"/>
                </a:lnTo>
                <a:cubicBezTo>
                  <a:pt x="20323" y="17761"/>
                  <a:pt x="20341" y="17591"/>
                  <a:pt x="20284" y="17528"/>
                </a:cubicBezTo>
                <a:lnTo>
                  <a:pt x="19993" y="17499"/>
                </a:lnTo>
                <a:cubicBezTo>
                  <a:pt x="19943" y="17494"/>
                  <a:pt x="19903" y="17490"/>
                  <a:pt x="19860" y="17486"/>
                </a:cubicBezTo>
                <a:close/>
                <a:moveTo>
                  <a:pt x="19453" y="18889"/>
                </a:moveTo>
                <a:cubicBezTo>
                  <a:pt x="19447" y="18890"/>
                  <a:pt x="19434" y="18891"/>
                  <a:pt x="19429" y="18892"/>
                </a:cubicBezTo>
                <a:cubicBezTo>
                  <a:pt x="19359" y="18908"/>
                  <a:pt x="19322" y="18928"/>
                  <a:pt x="19301" y="18962"/>
                </a:cubicBezTo>
                <a:cubicBezTo>
                  <a:pt x="19302" y="18965"/>
                  <a:pt x="19302" y="18968"/>
                  <a:pt x="19305" y="18972"/>
                </a:cubicBezTo>
                <a:cubicBezTo>
                  <a:pt x="19320" y="18992"/>
                  <a:pt x="19309" y="19030"/>
                  <a:pt x="19283" y="19073"/>
                </a:cubicBezTo>
                <a:lnTo>
                  <a:pt x="19307" y="19400"/>
                </a:lnTo>
                <a:cubicBezTo>
                  <a:pt x="19328" y="19682"/>
                  <a:pt x="19351" y="19936"/>
                  <a:pt x="19354" y="19963"/>
                </a:cubicBezTo>
                <a:cubicBezTo>
                  <a:pt x="19356" y="19973"/>
                  <a:pt x="19386" y="19980"/>
                  <a:pt x="19429" y="19988"/>
                </a:cubicBezTo>
                <a:lnTo>
                  <a:pt x="19798" y="19988"/>
                </a:lnTo>
                <a:lnTo>
                  <a:pt x="20284" y="19988"/>
                </a:lnTo>
                <a:lnTo>
                  <a:pt x="20284" y="19450"/>
                </a:lnTo>
                <a:lnTo>
                  <a:pt x="20284" y="19055"/>
                </a:lnTo>
                <a:cubicBezTo>
                  <a:pt x="20266" y="18942"/>
                  <a:pt x="20242" y="18882"/>
                  <a:pt x="20208" y="18899"/>
                </a:cubicBezTo>
                <a:cubicBezTo>
                  <a:pt x="20158" y="18923"/>
                  <a:pt x="20076" y="18914"/>
                  <a:pt x="19993" y="18889"/>
                </a:cubicBezTo>
                <a:lnTo>
                  <a:pt x="19778" y="18889"/>
                </a:lnTo>
                <a:lnTo>
                  <a:pt x="19453" y="18889"/>
                </a:lnTo>
                <a:close/>
                <a:moveTo>
                  <a:pt x="19655" y="20343"/>
                </a:moveTo>
                <a:cubicBezTo>
                  <a:pt x="19318" y="20343"/>
                  <a:pt x="19272" y="20414"/>
                  <a:pt x="19548" y="20509"/>
                </a:cubicBezTo>
                <a:cubicBezTo>
                  <a:pt x="19711" y="20565"/>
                  <a:pt x="19739" y="20625"/>
                  <a:pt x="19739" y="20936"/>
                </a:cubicBezTo>
                <a:cubicBezTo>
                  <a:pt x="19739" y="21265"/>
                  <a:pt x="19720" y="21300"/>
                  <a:pt x="19528" y="21342"/>
                </a:cubicBezTo>
                <a:cubicBezTo>
                  <a:pt x="19387" y="21373"/>
                  <a:pt x="19482" y="21389"/>
                  <a:pt x="19822" y="21391"/>
                </a:cubicBezTo>
                <a:cubicBezTo>
                  <a:pt x="20204" y="21393"/>
                  <a:pt x="20283" y="21378"/>
                  <a:pt x="20139" y="21333"/>
                </a:cubicBezTo>
                <a:cubicBezTo>
                  <a:pt x="19968" y="21279"/>
                  <a:pt x="19949" y="21229"/>
                  <a:pt x="19949" y="20808"/>
                </a:cubicBezTo>
                <a:lnTo>
                  <a:pt x="19949" y="20343"/>
                </a:lnTo>
                <a:lnTo>
                  <a:pt x="19655" y="20343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" name="文本框 1"/>
          <p:cNvSpPr txBox="1"/>
          <p:nvPr/>
        </p:nvSpPr>
        <p:spPr>
          <a:xfrm>
            <a:off x="545532" y="596000"/>
            <a:ext cx="7889337" cy="58477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垄断型的技术壁垒，国家级别知识产权专利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332" y="1353788"/>
            <a:ext cx="3251934" cy="4601792"/>
          </a:xfrm>
          <a:prstGeom prst="rect">
            <a:avLst/>
          </a:prstGeom>
        </p:spPr>
      </p:pic>
      <p:pic>
        <p:nvPicPr>
          <p:cNvPr id="6" name="图片 5" descr="未标题-4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29442" y="827376"/>
            <a:ext cx="8382000" cy="620077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3823855" y="1448790"/>
            <a:ext cx="3408218" cy="186442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8" name="直接箭头连接符 7"/>
          <p:cNvCxnSpPr/>
          <p:nvPr/>
        </p:nvCxnSpPr>
        <p:spPr>
          <a:xfrm>
            <a:off x="3800104" y="3325092"/>
            <a:ext cx="3146961" cy="171004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3073186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4" y="0"/>
            <a:ext cx="12164466" cy="68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0784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EAA7B0-EA2E-41A2-8B9E-C5C5800C03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719" y="698438"/>
            <a:ext cx="3050602" cy="4662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0F3A9B-6414-4C80-9877-71926407D8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9" y="698438"/>
            <a:ext cx="2985285" cy="42365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56B5D5-2D67-4009-B05F-AD7C144A6B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109" y="1986642"/>
            <a:ext cx="5976464" cy="2429556"/>
          </a:xfrm>
          <a:prstGeom prst="rect">
            <a:avLst/>
          </a:prstGeom>
        </p:spPr>
      </p:pic>
      <p:pic>
        <p:nvPicPr>
          <p:cNvPr id="8" name="image3.jpeg">
            <a:extLst>
              <a:ext uri="{FF2B5EF4-FFF2-40B4-BE49-F238E27FC236}">
                <a16:creationId xmlns:a16="http://schemas.microsoft.com/office/drawing/2014/main" id="{366C20D5-3A3E-410D-AA4D-06818F40EC4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/>
          </a:blip>
          <a:srcRect t="84909"/>
          <a:stretch>
            <a:fillRect/>
          </a:stretch>
        </p:blipFill>
        <p:spPr>
          <a:xfrm>
            <a:off x="0" y="5015355"/>
            <a:ext cx="12192000" cy="184264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7DB018-764D-4B59-B226-C065F5B4958F}"/>
              </a:ext>
            </a:extLst>
          </p:cNvPr>
          <p:cNvSpPr txBox="1"/>
          <p:nvPr/>
        </p:nvSpPr>
        <p:spPr>
          <a:xfrm>
            <a:off x="3886200" y="533400"/>
            <a:ext cx="4550229" cy="70788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" panose="020F0502020204030204"/>
              </a:rPr>
              <a:t>知识图谱</a:t>
            </a:r>
          </a:p>
        </p:txBody>
      </p:sp>
    </p:spTree>
    <p:extLst>
      <p:ext uri="{BB962C8B-B14F-4D97-AF65-F5344CB8AC3E}">
        <p14:creationId xmlns:p14="http://schemas.microsoft.com/office/powerpoint/2010/main" val="307015855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180ABB-EF66-47A8-919B-F76DBE81F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8409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2283" y="245658"/>
            <a:ext cx="9240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hangingPunct="0"/>
            <a:r>
              <a:rPr lang="en-US" altLang="zh-CN" sz="36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sym typeface="Calibri" panose="020F0502020204030204"/>
              </a:rPr>
              <a:t>7</a:t>
            </a:r>
            <a:r>
              <a:rPr lang="en-US" altLang="zh-CN" sz="36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:3</a:t>
            </a:r>
            <a:r>
              <a:rPr lang="zh-CN" altLang="en-US" sz="36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rPr>
              <a:t>黄金课堂</a:t>
            </a:r>
            <a:endParaRPr lang="zh-CN" altLang="en-US" sz="36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sym typeface="Calibri" panose="020F0502020204030204"/>
            </a:endParaRPr>
          </a:p>
        </p:txBody>
      </p:sp>
      <p:sp>
        <p:nvSpPr>
          <p:cNvPr id="3" name="文本框 12"/>
          <p:cNvSpPr txBox="1"/>
          <p:nvPr/>
        </p:nvSpPr>
        <p:spPr>
          <a:xfrm>
            <a:off x="747416" y="975992"/>
            <a:ext cx="11624280" cy="62324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4289" tIns="34289" rIns="34289" bIns="34289" numCol="1" spcCol="38100" rtlCol="0" anchor="t" forceAA="0">
            <a:spAutoFit/>
          </a:bodyPr>
          <a:lstStyle/>
          <a:p>
            <a:pPr defTabSz="685800" hangingPunct="0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松鼠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解决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70%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个性化知识点授课内容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anose="020F0502020204030204"/>
              </a:rPr>
              <a:t>线下老师解决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anose="020F0502020204030204"/>
              </a:rPr>
              <a:t>30%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anose="020F0502020204030204"/>
              </a:rPr>
              <a:t>共性知识点强化内容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Calibri" panose="020F0502020204030204"/>
            </a:endParaRPr>
          </a:p>
          <a:p>
            <a:pPr defTabSz="685800" hangingPunct="0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不仅知识内容量身定制，教学服务更深入，真正实现双重一对一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393" y="1905123"/>
            <a:ext cx="4686118" cy="3124078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15" y="1898072"/>
            <a:ext cx="4858805" cy="311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本框 12"/>
          <p:cNvSpPr txBox="1"/>
          <p:nvPr/>
        </p:nvSpPr>
        <p:spPr>
          <a:xfrm>
            <a:off x="761271" y="5146210"/>
            <a:ext cx="4905238" cy="80791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4289" tIns="34289" rIns="34289" bIns="34289" numCol="1" spcCol="38100" rtlCol="0" anchor="t" forceAA="0">
            <a:spAutoFit/>
          </a:bodyPr>
          <a:lstStyle/>
          <a:p>
            <a:pPr defTabSz="685800"/>
            <a:r>
              <a:rPr lang="zh-CN" altLang="en-US" sz="1600" i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把控现场学习氛围</a:t>
            </a:r>
          </a:p>
          <a:p>
            <a:pPr defTabSz="685800" hangingPunct="0"/>
            <a:r>
              <a:rPr lang="zh-CN" altLang="en-US" sz="1600" i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教师端传递给老师本班级错误率最高的知识点和具体题目，两次传教。</a:t>
            </a:r>
            <a:endParaRPr lang="en-US" altLang="zh-CN" sz="1600" i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12"/>
          <p:cNvSpPr txBox="1"/>
          <p:nvPr/>
        </p:nvSpPr>
        <p:spPr>
          <a:xfrm>
            <a:off x="6427780" y="5118501"/>
            <a:ext cx="4905238" cy="80791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34289" tIns="34289" rIns="34289" bIns="34289" numCol="1" spcCol="38100" rtlCol="0" anchor="t" forceAA="0">
            <a:spAutoFit/>
          </a:bodyPr>
          <a:lstStyle/>
          <a:p>
            <a:pPr defTabSz="685800"/>
            <a:r>
              <a:rPr lang="zh-CN" altLang="en-US" sz="1600" i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老师从原来的全程授课脱身，真正的深入了解每一个孩子情况，纠正学习态度学习习惯，并且起到监督答疑，互动，调节气氛的作用。</a:t>
            </a:r>
            <a:endParaRPr lang="en-US" altLang="zh-CN" sz="1600" i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485905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A3D9B25-3A53-4CF0-B7AC-359A1C09F8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09" y="3095622"/>
            <a:ext cx="2881993" cy="38426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BE172C-1DCB-44A6-A4A7-9766B87CF8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29" y="3292926"/>
            <a:ext cx="4597400" cy="34480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5113F3-6075-45F7-9826-5180D5D7FF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67" y="48986"/>
            <a:ext cx="4112533" cy="3084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2823D9E-2A22-419C-8EF1-94B3D3ED70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421" y="48986"/>
            <a:ext cx="5204279" cy="389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2972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0"/>
          <p:cNvGrpSpPr/>
          <p:nvPr/>
        </p:nvGrpSpPr>
        <p:grpSpPr>
          <a:xfrm>
            <a:off x="1892945" y="1694205"/>
            <a:ext cx="1618071" cy="3139868"/>
            <a:chOff x="1419709" y="1270654"/>
            <a:chExt cx="1213553" cy="2354901"/>
          </a:xfrm>
        </p:grpSpPr>
        <p:sp>
          <p:nvSpPr>
            <p:cNvPr id="3" name="圆角矩形 2"/>
            <p:cNvSpPr/>
            <p:nvPr/>
          </p:nvSpPr>
          <p:spPr bwMode="auto">
            <a:xfrm rot="5400000">
              <a:off x="849035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135"/>
            </a:p>
          </p:txBody>
        </p:sp>
        <p:sp>
          <p:nvSpPr>
            <p:cNvPr id="4" name="椭圆 3"/>
            <p:cNvSpPr/>
            <p:nvPr/>
          </p:nvSpPr>
          <p:spPr bwMode="auto">
            <a:xfrm>
              <a:off x="1552084" y="1411263"/>
              <a:ext cx="948800" cy="9500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5" name="Text Box 39"/>
            <p:cNvSpPr txBox="1">
              <a:spLocks noChangeArrowheads="1"/>
            </p:cNvSpPr>
            <p:nvPr/>
          </p:nvSpPr>
          <p:spPr bwMode="auto">
            <a:xfrm>
              <a:off x="1505018" y="1411202"/>
              <a:ext cx="1042932" cy="7319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zh-CN" sz="4265" b="1" spc="50" dirty="0">
                  <a:ln w="11430"/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" name="Text Box 39"/>
            <p:cNvSpPr txBox="1">
              <a:spLocks noChangeArrowheads="1"/>
            </p:cNvSpPr>
            <p:nvPr/>
          </p:nvSpPr>
          <p:spPr bwMode="auto">
            <a:xfrm>
              <a:off x="1499515" y="2712116"/>
              <a:ext cx="1086190" cy="362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教师端</a:t>
              </a:r>
            </a:p>
          </p:txBody>
        </p:sp>
      </p:grpSp>
      <p:grpSp>
        <p:nvGrpSpPr>
          <p:cNvPr id="7" name="组合 55"/>
          <p:cNvGrpSpPr/>
          <p:nvPr/>
        </p:nvGrpSpPr>
        <p:grpSpPr>
          <a:xfrm>
            <a:off x="4208576" y="1694205"/>
            <a:ext cx="1618071" cy="3139868"/>
            <a:chOff x="3156432" y="1270654"/>
            <a:chExt cx="1213553" cy="2354901"/>
          </a:xfrm>
        </p:grpSpPr>
        <p:sp>
          <p:nvSpPr>
            <p:cNvPr id="8" name="圆角矩形 7"/>
            <p:cNvSpPr/>
            <p:nvPr/>
          </p:nvSpPr>
          <p:spPr bwMode="auto">
            <a:xfrm rot="5400000">
              <a:off x="2585758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135"/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3288808" y="1411263"/>
              <a:ext cx="948801" cy="9500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10" name="Text Box 39"/>
            <p:cNvSpPr txBox="1">
              <a:spLocks noChangeArrowheads="1"/>
            </p:cNvSpPr>
            <p:nvPr/>
          </p:nvSpPr>
          <p:spPr bwMode="auto">
            <a:xfrm>
              <a:off x="3241741" y="1355957"/>
              <a:ext cx="1042932" cy="7319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zh-CN" sz="4265" b="1" spc="50" dirty="0">
                  <a:ln w="11430"/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Text Box 39"/>
            <p:cNvSpPr txBox="1">
              <a:spLocks noChangeArrowheads="1"/>
            </p:cNvSpPr>
            <p:nvPr/>
          </p:nvSpPr>
          <p:spPr bwMode="auto">
            <a:xfrm>
              <a:off x="3220112" y="2712116"/>
              <a:ext cx="1086190" cy="362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学生端</a:t>
              </a:r>
            </a:p>
          </p:txBody>
        </p:sp>
      </p:grpSp>
      <p:grpSp>
        <p:nvGrpSpPr>
          <p:cNvPr id="12" name="组合 60"/>
          <p:cNvGrpSpPr/>
          <p:nvPr/>
        </p:nvGrpSpPr>
        <p:grpSpPr>
          <a:xfrm>
            <a:off x="6477628" y="1694205"/>
            <a:ext cx="1618071" cy="3139868"/>
            <a:chOff x="4896956" y="1270654"/>
            <a:chExt cx="1213553" cy="2354901"/>
          </a:xfrm>
        </p:grpSpPr>
        <p:sp>
          <p:nvSpPr>
            <p:cNvPr id="13" name="圆角矩形 12"/>
            <p:cNvSpPr/>
            <p:nvPr/>
          </p:nvSpPr>
          <p:spPr bwMode="auto">
            <a:xfrm rot="5400000">
              <a:off x="4326282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135"/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5029333" y="1411263"/>
              <a:ext cx="948801" cy="9500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15" name="Text Box 39"/>
            <p:cNvSpPr txBox="1">
              <a:spLocks noChangeArrowheads="1"/>
            </p:cNvSpPr>
            <p:nvPr/>
          </p:nvSpPr>
          <p:spPr bwMode="auto">
            <a:xfrm>
              <a:off x="4982265" y="1355957"/>
              <a:ext cx="1042932" cy="7319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zh-CN" sz="4265" b="1" spc="50" dirty="0">
                  <a:ln w="11430"/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6" name="Text Box 39"/>
            <p:cNvSpPr txBox="1">
              <a:spLocks noChangeArrowheads="1"/>
            </p:cNvSpPr>
            <p:nvPr/>
          </p:nvSpPr>
          <p:spPr bwMode="auto">
            <a:xfrm>
              <a:off x="4965616" y="2712116"/>
              <a:ext cx="1086190" cy="362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家长端</a:t>
              </a:r>
            </a:p>
          </p:txBody>
        </p:sp>
      </p:grpSp>
      <p:grpSp>
        <p:nvGrpSpPr>
          <p:cNvPr id="17" name="组合 67"/>
          <p:cNvGrpSpPr/>
          <p:nvPr/>
        </p:nvGrpSpPr>
        <p:grpSpPr>
          <a:xfrm>
            <a:off x="8757847" y="1694205"/>
            <a:ext cx="1741593" cy="3139868"/>
            <a:chOff x="6568385" y="1270654"/>
            <a:chExt cx="1306195" cy="2354901"/>
          </a:xfrm>
        </p:grpSpPr>
        <p:sp>
          <p:nvSpPr>
            <p:cNvPr id="18" name="圆角矩形 17"/>
            <p:cNvSpPr/>
            <p:nvPr/>
          </p:nvSpPr>
          <p:spPr bwMode="auto">
            <a:xfrm rot="5400000">
              <a:off x="6019936" y="1841328"/>
              <a:ext cx="2354901" cy="1213553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349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135"/>
            </a:p>
          </p:txBody>
        </p:sp>
        <p:sp>
          <p:nvSpPr>
            <p:cNvPr id="19" name="椭圆 18"/>
            <p:cNvSpPr/>
            <p:nvPr/>
          </p:nvSpPr>
          <p:spPr bwMode="auto">
            <a:xfrm>
              <a:off x="6722985" y="1411263"/>
              <a:ext cx="948800" cy="9500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20" name="Text Box 39"/>
            <p:cNvSpPr txBox="1">
              <a:spLocks noChangeArrowheads="1"/>
            </p:cNvSpPr>
            <p:nvPr/>
          </p:nvSpPr>
          <p:spPr bwMode="auto">
            <a:xfrm>
              <a:off x="6675919" y="1355957"/>
              <a:ext cx="1042932" cy="7319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/>
              </a:pPr>
              <a:r>
                <a:rPr lang="en-US" altLang="zh-CN" sz="4265" b="1" spc="50" dirty="0">
                  <a:ln w="11430"/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1" name="Text Box 39"/>
            <p:cNvSpPr txBox="1">
              <a:spLocks noChangeArrowheads="1"/>
            </p:cNvSpPr>
            <p:nvPr/>
          </p:nvSpPr>
          <p:spPr bwMode="auto">
            <a:xfrm>
              <a:off x="6568385" y="2712104"/>
              <a:ext cx="1306195" cy="362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后台管理端</a:t>
              </a:r>
            </a:p>
          </p:txBody>
        </p:sp>
      </p:grpSp>
      <p:grpSp>
        <p:nvGrpSpPr>
          <p:cNvPr id="22" name="组合 72"/>
          <p:cNvGrpSpPr/>
          <p:nvPr/>
        </p:nvGrpSpPr>
        <p:grpSpPr>
          <a:xfrm>
            <a:off x="3565045" y="3007676"/>
            <a:ext cx="556351" cy="304024"/>
            <a:chOff x="2673784" y="2255757"/>
            <a:chExt cx="417263" cy="228018"/>
          </a:xfrm>
        </p:grpSpPr>
        <p:sp>
          <p:nvSpPr>
            <p:cNvPr id="23" name="燕尾形 22"/>
            <p:cNvSpPr/>
            <p:nvPr/>
          </p:nvSpPr>
          <p:spPr>
            <a:xfrm>
              <a:off x="2673784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2863029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组合 75"/>
          <p:cNvGrpSpPr/>
          <p:nvPr/>
        </p:nvGrpSpPr>
        <p:grpSpPr>
          <a:xfrm>
            <a:off x="8201407" y="3007676"/>
            <a:ext cx="556351" cy="304024"/>
            <a:chOff x="6151055" y="2255757"/>
            <a:chExt cx="417263" cy="228018"/>
          </a:xfrm>
        </p:grpSpPr>
        <p:sp>
          <p:nvSpPr>
            <p:cNvPr id="26" name="燕尾形 25"/>
            <p:cNvSpPr/>
            <p:nvPr/>
          </p:nvSpPr>
          <p:spPr>
            <a:xfrm>
              <a:off x="6151055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27" name="燕尾形 26"/>
            <p:cNvSpPr/>
            <p:nvPr/>
          </p:nvSpPr>
          <p:spPr>
            <a:xfrm>
              <a:off x="6340300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组合 94"/>
          <p:cNvGrpSpPr/>
          <p:nvPr/>
        </p:nvGrpSpPr>
        <p:grpSpPr>
          <a:xfrm>
            <a:off x="5921229" y="3007676"/>
            <a:ext cx="556351" cy="304024"/>
            <a:chOff x="4440922" y="2255757"/>
            <a:chExt cx="417263" cy="228018"/>
          </a:xfrm>
        </p:grpSpPr>
        <p:sp>
          <p:nvSpPr>
            <p:cNvPr id="29" name="燕尾形 28"/>
            <p:cNvSpPr/>
            <p:nvPr/>
          </p:nvSpPr>
          <p:spPr>
            <a:xfrm>
              <a:off x="4440922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4630167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446431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ac\Desktop\ppt截图\监课丽水.jpg">
            <a:extLst>
              <a:ext uri="{FF2B5EF4-FFF2-40B4-BE49-F238E27FC236}">
                <a16:creationId xmlns:a16="http://schemas.microsoft.com/office/drawing/2014/main" id="{DE67F10C-A532-45FC-8555-22CBAC674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7" y="665548"/>
            <a:ext cx="11821886" cy="544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20028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ac\Desktop\ppt截图\丽水监控2.jpg">
            <a:extLst>
              <a:ext uri="{FF2B5EF4-FFF2-40B4-BE49-F238E27FC236}">
                <a16:creationId xmlns:a16="http://schemas.microsoft.com/office/drawing/2014/main" id="{C488C292-C40E-41C2-8281-74B29D50D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72" y="589476"/>
            <a:ext cx="11419114" cy="557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32583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ac\Desktop\ppt截图\知识点报告.jpg">
            <a:extLst>
              <a:ext uri="{FF2B5EF4-FFF2-40B4-BE49-F238E27FC236}">
                <a16:creationId xmlns:a16="http://schemas.microsoft.com/office/drawing/2014/main" id="{D799D839-9373-46F9-85D0-5B80FD0D8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447675"/>
            <a:ext cx="101917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92234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ac\Desktop\ppt截图\正答率.jpg">
            <a:extLst>
              <a:ext uri="{FF2B5EF4-FFF2-40B4-BE49-F238E27FC236}">
                <a16:creationId xmlns:a16="http://schemas.microsoft.com/office/drawing/2014/main" id="{F226BB3B-E641-4FC5-9893-CB79E32E0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5493"/>
            <a:ext cx="5774872" cy="618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mac\Desktop\ppt截图\学习时间.jpg">
            <a:extLst>
              <a:ext uri="{FF2B5EF4-FFF2-40B4-BE49-F238E27FC236}">
                <a16:creationId xmlns:a16="http://schemas.microsoft.com/office/drawing/2014/main" id="{8E75C005-71E4-4442-AEE7-DA6EDA757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24" y="405493"/>
            <a:ext cx="5438096" cy="618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71221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6327AA-9195-4E0B-8D76-D7B8FA5CC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82" y="0"/>
            <a:ext cx="5223218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A682FB-81BE-454A-88F7-53487969D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59" y="0"/>
            <a:ext cx="5102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1947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1718310"/>
            <a:ext cx="5081905" cy="41490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290" y="1718945"/>
            <a:ext cx="5206365" cy="414909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3853815" y="981710"/>
            <a:ext cx="4849495" cy="537781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5"/>
          <p:cNvSpPr txBox="1"/>
          <p:nvPr/>
        </p:nvSpPr>
        <p:spPr>
          <a:xfrm>
            <a:off x="4198620" y="2238375"/>
            <a:ext cx="4309110" cy="310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国内第一个有关自适应学习技术有效性的实证研究项目</a:t>
            </a:r>
          </a:p>
          <a:p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权威的第三方独立研究机构全过程审核(上海试验)</a:t>
            </a:r>
          </a:p>
          <a:p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智适应学习系统相比同类产品有显著更好的提分效果</a:t>
            </a:r>
          </a:p>
          <a:p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并在“有效性”和“满意度”上获得了显著更好的学生反馈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4F4F4">
                  <a:alpha val="100000"/>
                </a:srgbClr>
              </a:clrFrom>
              <a:clrTo>
                <a:srgbClr val="F4F4F4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4425" y="1321435"/>
            <a:ext cx="25146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764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9" presetClass="entr" presetSubtype="0" accel="10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9" presetClass="entr" presetSubtype="0" accel="10000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6" grpId="6" animBg="1"/>
      <p:bldP spid="6" grpId="7" animBg="1"/>
      <p:bldP spid="6" grpId="8" animBg="1"/>
      <p:bldP spid="6" grpId="9" animBg="1"/>
      <p:bldP spid="7" grpId="0"/>
      <p:bldP spid="7" grpId="1"/>
      <p:bldP spid="7" grpId="2"/>
      <p:bldP spid="7" grpId="3"/>
      <p:bldP spid="7" grpId="4"/>
      <p:bldP spid="7" grpId="5"/>
      <p:bldP spid="7" grpId="6"/>
      <p:bldP spid="7" grpId="7"/>
      <p:bldP spid="7" grpId="8"/>
      <p:bldP spid="7" grpId="9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" name="文本框 464"/>
          <p:cNvGrpSpPr/>
          <p:nvPr/>
        </p:nvGrpSpPr>
        <p:grpSpPr>
          <a:xfrm>
            <a:off x="10880500" y="711300"/>
            <a:ext cx="1001607" cy="127001"/>
            <a:chOff x="0" y="0"/>
            <a:chExt cx="1001605" cy="127000"/>
          </a:xfrm>
        </p:grpSpPr>
        <p:sp>
          <p:nvSpPr>
            <p:cNvPr id="866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2D9A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867" name="正有理数的乘方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正有理数的乘方</a:t>
              </a:r>
            </a:p>
          </p:txBody>
        </p:sp>
      </p:grpSp>
      <p:grpSp>
        <p:nvGrpSpPr>
          <p:cNvPr id="871" name="文本框 476"/>
          <p:cNvGrpSpPr/>
          <p:nvPr/>
        </p:nvGrpSpPr>
        <p:grpSpPr>
          <a:xfrm>
            <a:off x="10880500" y="2780210"/>
            <a:ext cx="1001607" cy="127001"/>
            <a:chOff x="0" y="0"/>
            <a:chExt cx="1001605" cy="127000"/>
          </a:xfrm>
        </p:grpSpPr>
        <p:sp>
          <p:nvSpPr>
            <p:cNvPr id="869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2D9A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870" name="偶次方为非负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偶次方为非负数</a:t>
              </a:r>
            </a:p>
          </p:txBody>
        </p:sp>
      </p:grpSp>
      <p:grpSp>
        <p:nvGrpSpPr>
          <p:cNvPr id="874" name="文本框 484"/>
          <p:cNvGrpSpPr/>
          <p:nvPr/>
        </p:nvGrpSpPr>
        <p:grpSpPr>
          <a:xfrm>
            <a:off x="10880500" y="4228447"/>
            <a:ext cx="1001607" cy="127001"/>
            <a:chOff x="0" y="0"/>
            <a:chExt cx="1001605" cy="127000"/>
          </a:xfrm>
        </p:grpSpPr>
        <p:sp>
          <p:nvSpPr>
            <p:cNvPr id="87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2D9A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873" name="科学记数法记大数的表示原则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科学记数法记大数的表示原则</a:t>
              </a:r>
            </a:p>
          </p:txBody>
        </p:sp>
      </p:grpSp>
      <p:grpSp>
        <p:nvGrpSpPr>
          <p:cNvPr id="877" name="文本框 485"/>
          <p:cNvGrpSpPr/>
          <p:nvPr/>
        </p:nvGrpSpPr>
        <p:grpSpPr>
          <a:xfrm>
            <a:off x="10880500" y="4435338"/>
            <a:ext cx="1001607" cy="127001"/>
            <a:chOff x="0" y="0"/>
            <a:chExt cx="1001605" cy="127000"/>
          </a:xfrm>
        </p:grpSpPr>
        <p:sp>
          <p:nvSpPr>
            <p:cNvPr id="87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2D9A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876" name="科学记数法记小数的表示原则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科学记数法记小数的表示原则</a:t>
              </a:r>
            </a:p>
          </p:txBody>
        </p:sp>
      </p:grpSp>
      <p:grpSp>
        <p:nvGrpSpPr>
          <p:cNvPr id="880" name="文本框 493"/>
          <p:cNvGrpSpPr/>
          <p:nvPr/>
        </p:nvGrpSpPr>
        <p:grpSpPr>
          <a:xfrm>
            <a:off x="10880500" y="5676684"/>
            <a:ext cx="1001607" cy="127001"/>
            <a:chOff x="0" y="0"/>
            <a:chExt cx="1001605" cy="127000"/>
          </a:xfrm>
        </p:grpSpPr>
        <p:sp>
          <p:nvSpPr>
            <p:cNvPr id="87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2D9A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879" name="有效数字近似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有效数字近似数</a:t>
              </a:r>
            </a:p>
          </p:txBody>
        </p:sp>
      </p:grpSp>
      <p:grpSp>
        <p:nvGrpSpPr>
          <p:cNvPr id="883" name="文本框 505"/>
          <p:cNvGrpSpPr/>
          <p:nvPr/>
        </p:nvGrpSpPr>
        <p:grpSpPr>
          <a:xfrm>
            <a:off x="9394227" y="1215036"/>
            <a:ext cx="1001606" cy="127001"/>
            <a:chOff x="0" y="0"/>
            <a:chExt cx="1001605" cy="127000"/>
          </a:xfrm>
        </p:grpSpPr>
        <p:sp>
          <p:nvSpPr>
            <p:cNvPr id="88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2D9A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882" name="有理数的乘法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有理数的乘法</a:t>
              </a:r>
            </a:p>
          </p:txBody>
        </p:sp>
      </p:grpSp>
      <p:grpSp>
        <p:nvGrpSpPr>
          <p:cNvPr id="886" name="文本框 509"/>
          <p:cNvGrpSpPr/>
          <p:nvPr/>
        </p:nvGrpSpPr>
        <p:grpSpPr>
          <a:xfrm>
            <a:off x="9394227" y="1970640"/>
            <a:ext cx="1001606" cy="127001"/>
            <a:chOff x="0" y="0"/>
            <a:chExt cx="1001605" cy="127000"/>
          </a:xfrm>
        </p:grpSpPr>
        <p:sp>
          <p:nvSpPr>
            <p:cNvPr id="884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2D9A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885" name="科学记数法与有效数字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科学记数法与有效数字</a:t>
              </a:r>
            </a:p>
          </p:txBody>
        </p:sp>
      </p:grpSp>
      <p:grpSp>
        <p:nvGrpSpPr>
          <p:cNvPr id="889" name="文本框 518"/>
          <p:cNvGrpSpPr/>
          <p:nvPr/>
        </p:nvGrpSpPr>
        <p:grpSpPr>
          <a:xfrm>
            <a:off x="9394227" y="3733716"/>
            <a:ext cx="1001606" cy="127001"/>
            <a:chOff x="0" y="0"/>
            <a:chExt cx="1001605" cy="127000"/>
          </a:xfrm>
        </p:grpSpPr>
        <p:sp>
          <p:nvSpPr>
            <p:cNvPr id="887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2D9A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888" name="科学计数法-原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科学计数法-原数</a:t>
              </a:r>
            </a:p>
          </p:txBody>
        </p:sp>
      </p:grpSp>
      <p:grpSp>
        <p:nvGrpSpPr>
          <p:cNvPr id="892" name="文本框 531"/>
          <p:cNvGrpSpPr/>
          <p:nvPr/>
        </p:nvGrpSpPr>
        <p:grpSpPr>
          <a:xfrm>
            <a:off x="9394227" y="2430976"/>
            <a:ext cx="1001606" cy="213801"/>
            <a:chOff x="0" y="0"/>
            <a:chExt cx="1001605" cy="213800"/>
          </a:xfrm>
        </p:grpSpPr>
        <p:sp>
          <p:nvSpPr>
            <p:cNvPr id="890" name="矩形"/>
            <p:cNvSpPr/>
            <p:nvPr/>
          </p:nvSpPr>
          <p:spPr>
            <a:xfrm>
              <a:off x="0" y="50860"/>
              <a:ext cx="1001606" cy="112080"/>
            </a:xfrm>
            <a:prstGeom prst="rect">
              <a:avLst/>
            </a:prstGeom>
            <a:solidFill>
              <a:srgbClr val="2D9A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891" name="除以一个数相当于乘以一个数的倒数"/>
            <p:cNvSpPr txBox="1"/>
            <p:nvPr/>
          </p:nvSpPr>
          <p:spPr>
            <a:xfrm>
              <a:off x="0" y="-1"/>
              <a:ext cx="1001606" cy="213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除以一个数相当于乘以一个数的倒数</a:t>
              </a:r>
            </a:p>
          </p:txBody>
        </p:sp>
      </p:grpSp>
      <p:grpSp>
        <p:nvGrpSpPr>
          <p:cNvPr id="895" name="文本框 532"/>
          <p:cNvGrpSpPr/>
          <p:nvPr/>
        </p:nvGrpSpPr>
        <p:grpSpPr>
          <a:xfrm>
            <a:off x="9394227" y="4237452"/>
            <a:ext cx="1001606" cy="127001"/>
            <a:chOff x="0" y="0"/>
            <a:chExt cx="1001605" cy="127000"/>
          </a:xfrm>
        </p:grpSpPr>
        <p:sp>
          <p:nvSpPr>
            <p:cNvPr id="89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2D9A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894" name="有理数除法加括号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有理数除法加括号</a:t>
              </a:r>
            </a:p>
          </p:txBody>
        </p:sp>
      </p:grpSp>
      <p:grpSp>
        <p:nvGrpSpPr>
          <p:cNvPr id="898" name="文本框 534"/>
          <p:cNvGrpSpPr/>
          <p:nvPr/>
        </p:nvGrpSpPr>
        <p:grpSpPr>
          <a:xfrm>
            <a:off x="9394227" y="5496792"/>
            <a:ext cx="1001606" cy="127001"/>
            <a:chOff x="0" y="0"/>
            <a:chExt cx="1001605" cy="127000"/>
          </a:xfrm>
        </p:grpSpPr>
        <p:sp>
          <p:nvSpPr>
            <p:cNvPr id="896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2D9A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897" name="尾数特征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尾数特征</a:t>
              </a:r>
            </a:p>
          </p:txBody>
        </p:sp>
      </p:grpSp>
      <p:grpSp>
        <p:nvGrpSpPr>
          <p:cNvPr id="901" name="文本框 551"/>
          <p:cNvGrpSpPr/>
          <p:nvPr/>
        </p:nvGrpSpPr>
        <p:grpSpPr>
          <a:xfrm>
            <a:off x="6421678" y="4297415"/>
            <a:ext cx="1001607" cy="127001"/>
            <a:chOff x="0" y="0"/>
            <a:chExt cx="1001605" cy="127000"/>
          </a:xfrm>
        </p:grpSpPr>
        <p:sp>
          <p:nvSpPr>
            <p:cNvPr id="899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2D9A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00" name="有理数的加法法则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有理数的加法法则</a:t>
              </a:r>
            </a:p>
          </p:txBody>
        </p:sp>
      </p:grpSp>
      <p:grpSp>
        <p:nvGrpSpPr>
          <p:cNvPr id="904" name="文本框 560"/>
          <p:cNvGrpSpPr/>
          <p:nvPr/>
        </p:nvGrpSpPr>
        <p:grpSpPr>
          <a:xfrm>
            <a:off x="6421678" y="3193995"/>
            <a:ext cx="1001607" cy="127001"/>
            <a:chOff x="0" y="0"/>
            <a:chExt cx="1001605" cy="127000"/>
          </a:xfrm>
        </p:grpSpPr>
        <p:sp>
          <p:nvSpPr>
            <p:cNvPr id="90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2D9A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03" name="计算器-基础知识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计算器-基础知识</a:t>
              </a:r>
            </a:p>
          </p:txBody>
        </p:sp>
      </p:grpSp>
      <p:grpSp>
        <p:nvGrpSpPr>
          <p:cNvPr id="907" name="文本框 561"/>
          <p:cNvGrpSpPr/>
          <p:nvPr/>
        </p:nvGrpSpPr>
        <p:grpSpPr>
          <a:xfrm>
            <a:off x="6421678" y="3469850"/>
            <a:ext cx="1001607" cy="127001"/>
            <a:chOff x="0" y="0"/>
            <a:chExt cx="1001605" cy="127000"/>
          </a:xfrm>
        </p:grpSpPr>
        <p:sp>
          <p:nvSpPr>
            <p:cNvPr id="90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2D9A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06" name="计算器-有理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计算器-有理数</a:t>
              </a:r>
            </a:p>
          </p:txBody>
        </p:sp>
      </p:grpSp>
      <p:grpSp>
        <p:nvGrpSpPr>
          <p:cNvPr id="910" name="文本框 565"/>
          <p:cNvGrpSpPr/>
          <p:nvPr/>
        </p:nvGrpSpPr>
        <p:grpSpPr>
          <a:xfrm>
            <a:off x="7907952" y="974616"/>
            <a:ext cx="1001607" cy="127001"/>
            <a:chOff x="0" y="0"/>
            <a:chExt cx="1001605" cy="127000"/>
          </a:xfrm>
        </p:grpSpPr>
        <p:sp>
          <p:nvSpPr>
            <p:cNvPr id="90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2D9A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09" name="有理数的减法法则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有理数的减法法则</a:t>
              </a:r>
            </a:p>
          </p:txBody>
        </p:sp>
      </p:grpSp>
      <p:grpSp>
        <p:nvGrpSpPr>
          <p:cNvPr id="913" name="文本框 568"/>
          <p:cNvGrpSpPr/>
          <p:nvPr/>
        </p:nvGrpSpPr>
        <p:grpSpPr>
          <a:xfrm>
            <a:off x="7907952" y="1764564"/>
            <a:ext cx="1001607" cy="127001"/>
            <a:chOff x="0" y="0"/>
            <a:chExt cx="1001605" cy="127000"/>
          </a:xfrm>
        </p:grpSpPr>
        <p:sp>
          <p:nvSpPr>
            <p:cNvPr id="91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2D9A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12" name="利用有理数的减法比较大小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利用有理数的减法比较大小</a:t>
              </a:r>
            </a:p>
          </p:txBody>
        </p:sp>
      </p:grpSp>
      <p:grpSp>
        <p:nvGrpSpPr>
          <p:cNvPr id="916" name="文本框 579"/>
          <p:cNvGrpSpPr/>
          <p:nvPr/>
        </p:nvGrpSpPr>
        <p:grpSpPr>
          <a:xfrm>
            <a:off x="7907952" y="4134408"/>
            <a:ext cx="1001607" cy="127001"/>
            <a:chOff x="0" y="0"/>
            <a:chExt cx="1001605" cy="127000"/>
          </a:xfrm>
        </p:grpSpPr>
        <p:sp>
          <p:nvSpPr>
            <p:cNvPr id="914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2D9A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15" name="有理数的加减混合运算添括号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有理数的加减混合运算添括号</a:t>
              </a:r>
            </a:p>
          </p:txBody>
        </p:sp>
      </p:grpSp>
      <p:grpSp>
        <p:nvGrpSpPr>
          <p:cNvPr id="919" name="文本框 582"/>
          <p:cNvGrpSpPr/>
          <p:nvPr/>
        </p:nvGrpSpPr>
        <p:grpSpPr>
          <a:xfrm>
            <a:off x="7907952" y="4661040"/>
            <a:ext cx="1001607" cy="127001"/>
            <a:chOff x="0" y="0"/>
            <a:chExt cx="1001605" cy="127000"/>
          </a:xfrm>
        </p:grpSpPr>
        <p:sp>
          <p:nvSpPr>
            <p:cNvPr id="917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2D9A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18" name="有理数的加减混合运算的运算法则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有理数的加减混合运算的运算法则</a:t>
              </a:r>
            </a:p>
          </p:txBody>
        </p:sp>
      </p:grpSp>
      <p:grpSp>
        <p:nvGrpSpPr>
          <p:cNvPr id="922" name="文本框 597"/>
          <p:cNvGrpSpPr/>
          <p:nvPr/>
        </p:nvGrpSpPr>
        <p:grpSpPr>
          <a:xfrm>
            <a:off x="476583" y="1249983"/>
            <a:ext cx="1001606" cy="127001"/>
            <a:chOff x="0" y="0"/>
            <a:chExt cx="1001605" cy="127000"/>
          </a:xfrm>
        </p:grpSpPr>
        <p:sp>
          <p:nvSpPr>
            <p:cNvPr id="920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2D9A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21" name="定义识别正数和负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rPr dirty="0" err="1"/>
                <a:t>定义识别正数和负数</a:t>
              </a:r>
              <a:endParaRPr dirty="0"/>
            </a:p>
          </p:txBody>
        </p:sp>
      </p:grpSp>
      <p:grpSp>
        <p:nvGrpSpPr>
          <p:cNvPr id="925" name="文本框 605"/>
          <p:cNvGrpSpPr/>
          <p:nvPr/>
        </p:nvGrpSpPr>
        <p:grpSpPr>
          <a:xfrm>
            <a:off x="476583" y="2554512"/>
            <a:ext cx="1001606" cy="127001"/>
            <a:chOff x="0" y="0"/>
            <a:chExt cx="1001605" cy="127000"/>
          </a:xfrm>
        </p:grpSpPr>
        <p:sp>
          <p:nvSpPr>
            <p:cNvPr id="92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2D9A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24" name="有理数的概念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有理数的概念</a:t>
              </a:r>
            </a:p>
          </p:txBody>
        </p:sp>
      </p:grpSp>
      <p:grpSp>
        <p:nvGrpSpPr>
          <p:cNvPr id="928" name="文本框 623"/>
          <p:cNvGrpSpPr/>
          <p:nvPr/>
        </p:nvGrpSpPr>
        <p:grpSpPr>
          <a:xfrm>
            <a:off x="476583" y="6240936"/>
            <a:ext cx="1001606" cy="127001"/>
            <a:chOff x="0" y="0"/>
            <a:chExt cx="1001605" cy="127000"/>
          </a:xfrm>
        </p:grpSpPr>
        <p:sp>
          <p:nvSpPr>
            <p:cNvPr id="926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2D9A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27" name="数学常识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数学常识</a:t>
              </a:r>
            </a:p>
          </p:txBody>
        </p:sp>
      </p:grpSp>
      <p:grpSp>
        <p:nvGrpSpPr>
          <p:cNvPr id="931" name="文本框 624"/>
          <p:cNvGrpSpPr/>
          <p:nvPr/>
        </p:nvGrpSpPr>
        <p:grpSpPr>
          <a:xfrm>
            <a:off x="476583" y="6504259"/>
            <a:ext cx="1001606" cy="127001"/>
            <a:chOff x="0" y="0"/>
            <a:chExt cx="1001605" cy="127000"/>
          </a:xfrm>
        </p:grpSpPr>
        <p:sp>
          <p:nvSpPr>
            <p:cNvPr id="929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2D9A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30" name="有数字表示事件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有数字表示事件</a:t>
              </a:r>
            </a:p>
          </p:txBody>
        </p:sp>
      </p:grpSp>
      <p:grpSp>
        <p:nvGrpSpPr>
          <p:cNvPr id="934" name="文本框 660"/>
          <p:cNvGrpSpPr/>
          <p:nvPr/>
        </p:nvGrpSpPr>
        <p:grpSpPr>
          <a:xfrm>
            <a:off x="1962856" y="986667"/>
            <a:ext cx="1001606" cy="127001"/>
            <a:chOff x="0" y="0"/>
            <a:chExt cx="1001605" cy="127000"/>
          </a:xfrm>
        </p:grpSpPr>
        <p:sp>
          <p:nvSpPr>
            <p:cNvPr id="93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2D9A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33" name="认识数轴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认识数轴</a:t>
              </a:r>
            </a:p>
          </p:txBody>
        </p:sp>
      </p:grpSp>
      <p:grpSp>
        <p:nvGrpSpPr>
          <p:cNvPr id="937" name="文本框 680"/>
          <p:cNvGrpSpPr/>
          <p:nvPr/>
        </p:nvGrpSpPr>
        <p:grpSpPr>
          <a:xfrm>
            <a:off x="1962856" y="4489320"/>
            <a:ext cx="1001606" cy="127001"/>
            <a:chOff x="0" y="0"/>
            <a:chExt cx="1001605" cy="127000"/>
          </a:xfrm>
        </p:grpSpPr>
        <p:sp>
          <p:nvSpPr>
            <p:cNvPr id="93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2D9A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36" name="相反数的识别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相反数的识别</a:t>
              </a:r>
            </a:p>
          </p:txBody>
        </p:sp>
      </p:grpSp>
      <p:grpSp>
        <p:nvGrpSpPr>
          <p:cNvPr id="940" name="文本框 748"/>
          <p:cNvGrpSpPr/>
          <p:nvPr/>
        </p:nvGrpSpPr>
        <p:grpSpPr>
          <a:xfrm>
            <a:off x="3449130" y="3607778"/>
            <a:ext cx="1001606" cy="127001"/>
            <a:chOff x="0" y="0"/>
            <a:chExt cx="1001605" cy="127000"/>
          </a:xfrm>
        </p:grpSpPr>
        <p:sp>
          <p:nvSpPr>
            <p:cNvPr id="93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2D9A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39" name="求一个非负数的绝对值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求一个非负数的绝对值</a:t>
              </a:r>
            </a:p>
          </p:txBody>
        </p:sp>
      </p:grpSp>
      <p:grpSp>
        <p:nvGrpSpPr>
          <p:cNvPr id="943" name="文本框 750"/>
          <p:cNvGrpSpPr/>
          <p:nvPr/>
        </p:nvGrpSpPr>
        <p:grpSpPr>
          <a:xfrm>
            <a:off x="3449130" y="3830584"/>
            <a:ext cx="1001606" cy="127001"/>
            <a:chOff x="0" y="0"/>
            <a:chExt cx="1001605" cy="127000"/>
          </a:xfrm>
        </p:grpSpPr>
        <p:sp>
          <p:nvSpPr>
            <p:cNvPr id="94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2D9AA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42" name="求一个负数的绝对值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求一个负数的绝对值</a:t>
              </a:r>
            </a:p>
          </p:txBody>
        </p:sp>
      </p:grpSp>
      <p:sp>
        <p:nvSpPr>
          <p:cNvPr id="944" name="TextBox 43"/>
          <p:cNvSpPr txBox="1"/>
          <p:nvPr/>
        </p:nvSpPr>
        <p:spPr>
          <a:xfrm>
            <a:off x="933580" y="314207"/>
            <a:ext cx="8191370" cy="533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pPr>
            <a:r>
              <a:rPr dirty="0" err="1"/>
              <a:t>知识点拆分对比：有理数</a:t>
            </a:r>
            <a:r>
              <a:rPr dirty="0"/>
              <a:t>——</a:t>
            </a:r>
            <a:r>
              <a:rPr dirty="0" err="1"/>
              <a:t>极课知识点</a:t>
            </a:r>
            <a:endParaRPr dirty="0"/>
          </a:p>
        </p:txBody>
      </p:sp>
      <p:sp>
        <p:nvSpPr>
          <p:cNvPr id="945" name="直接连接符 406"/>
          <p:cNvSpPr/>
          <p:nvPr/>
        </p:nvSpPr>
        <p:spPr>
          <a:xfrm flipV="1">
            <a:off x="910805" y="757256"/>
            <a:ext cx="7299746" cy="31386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287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contrast="-6000"/>
          </a:blip>
          <a:stretch>
            <a:fillRect/>
          </a:stretch>
        </p:blipFill>
        <p:spPr>
          <a:xfrm>
            <a:off x="2264833" y="1092622"/>
            <a:ext cx="7608147" cy="5383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4685812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tIns="22860" bIns="22860"/>
          <a:lstStyle/>
          <a:p>
            <a:endParaRPr/>
          </a:p>
        </p:txBody>
      </p:sp>
      <p:sp>
        <p:nvSpPr>
          <p:cNvPr id="345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tIns="22860" bIns="22860"/>
          <a:lstStyle/>
          <a:p>
            <a:endParaRPr/>
          </a:p>
        </p:txBody>
      </p:sp>
      <p:pic>
        <p:nvPicPr>
          <p:cNvPr id="346" name="AI教学机器人_南宁_a.043.jpeg" descr="AI教学机器人_南宁_a.043.jpe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5104800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tIns="22860" bIns="22860"/>
          <a:lstStyle/>
          <a:p>
            <a:endParaRPr/>
          </a:p>
        </p:txBody>
      </p:sp>
      <p:sp>
        <p:nvSpPr>
          <p:cNvPr id="34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tIns="22860" bIns="22860"/>
          <a:lstStyle/>
          <a:p>
            <a:endParaRPr/>
          </a:p>
        </p:txBody>
      </p:sp>
      <p:pic>
        <p:nvPicPr>
          <p:cNvPr id="350" name="AI教学机器人_南宁_a.044.jpeg" descr="AI教学机器人_南宁_a.044.jpe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982910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tIns="22860" bIns="22860"/>
          <a:lstStyle/>
          <a:p>
            <a:endParaRPr/>
          </a:p>
        </p:txBody>
      </p:sp>
      <p:sp>
        <p:nvSpPr>
          <p:cNvPr id="353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tIns="22860" bIns="22860"/>
          <a:lstStyle/>
          <a:p>
            <a:endParaRPr/>
          </a:p>
        </p:txBody>
      </p:sp>
      <p:pic>
        <p:nvPicPr>
          <p:cNvPr id="354" name="AI教学机器人_南宁_a.045.jpeg" descr="AI教学机器人_南宁_a.045.jpe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9315856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0254"/>
            <a:ext cx="12201011" cy="685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6540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 descr="图片 3">
            <a:extLst>
              <a:ext uri="{FF2B5EF4-FFF2-40B4-BE49-F238E27FC236}">
                <a16:creationId xmlns:a16="http://schemas.microsoft.com/office/drawing/2014/main" id="{FA887B4F-23B0-469A-B0B2-9E4EE17BE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6509"/>
            <a:ext cx="6838316" cy="682498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4615339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 descr="图片 3">
            <a:extLst>
              <a:ext uri="{FF2B5EF4-FFF2-40B4-BE49-F238E27FC236}">
                <a16:creationId xmlns:a16="http://schemas.microsoft.com/office/drawing/2014/main" id="{5B83E4BF-105B-4143-9D51-F01CC3E5C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869" y="-24130"/>
            <a:ext cx="9185911" cy="688467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225040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.jpeg">
            <a:extLst>
              <a:ext uri="{FF2B5EF4-FFF2-40B4-BE49-F238E27FC236}">
                <a16:creationId xmlns:a16="http://schemas.microsoft.com/office/drawing/2014/main" id="{773CE13C-3F48-43E9-BF23-CF48C842DF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/>
          </a:blip>
          <a:srcRect t="84909"/>
          <a:stretch>
            <a:fillRect/>
          </a:stretch>
        </p:blipFill>
        <p:spPr>
          <a:xfrm>
            <a:off x="0" y="5015355"/>
            <a:ext cx="12192000" cy="1842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BA1ED32-4D84-4CD1-A819-9479A79FA2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4" y="0"/>
            <a:ext cx="3162528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3094920-0AEB-46F9-8546-46680DC64E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478" y="157843"/>
            <a:ext cx="3162528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9952F5-9945-4B16-A1C4-0933B440E2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739" y="54428"/>
            <a:ext cx="3162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82681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E24A73D-A3C5-4EED-8764-7DFFAD33D2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30" y="0"/>
            <a:ext cx="385762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071CD4-587D-4FD9-AAC2-E204BCB62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271" y="-92528"/>
            <a:ext cx="366315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EA3E20-0186-47F8-97DD-2AAD4E9EA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847" y="0"/>
            <a:ext cx="3905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3209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7BEBF6-ACF9-4578-ACCA-EB0D3E70CC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3" y="43543"/>
            <a:ext cx="3857625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5C454F-1369-4847-8684-7DDC81635E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987" y="43543"/>
            <a:ext cx="385762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88312C-9742-4E79-94A4-05BCD3D0A1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901" y="11430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1160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TextBox 43"/>
          <p:cNvSpPr txBox="1"/>
          <p:nvPr/>
        </p:nvSpPr>
        <p:spPr>
          <a:xfrm>
            <a:off x="933580" y="314207"/>
            <a:ext cx="8191370" cy="533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pPr>
            <a:r>
              <a:t>知识点拆分对比：有理数——学霸君知识点</a:t>
            </a:r>
          </a:p>
        </p:txBody>
      </p:sp>
      <p:grpSp>
        <p:nvGrpSpPr>
          <p:cNvPr id="950" name="PA_文本框 205"/>
          <p:cNvGrpSpPr/>
          <p:nvPr/>
        </p:nvGrpSpPr>
        <p:grpSpPr>
          <a:xfrm>
            <a:off x="10880500" y="711300"/>
            <a:ext cx="1001607" cy="127001"/>
            <a:chOff x="0" y="0"/>
            <a:chExt cx="1001605" cy="127000"/>
          </a:xfrm>
        </p:grpSpPr>
        <p:sp>
          <p:nvSpPr>
            <p:cNvPr id="94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FF2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49" name="正有理数的乘方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正有理数的乘方</a:t>
              </a:r>
            </a:p>
          </p:txBody>
        </p:sp>
      </p:grpSp>
      <p:grpSp>
        <p:nvGrpSpPr>
          <p:cNvPr id="953" name="PA_文本框 222"/>
          <p:cNvGrpSpPr/>
          <p:nvPr/>
        </p:nvGrpSpPr>
        <p:grpSpPr>
          <a:xfrm>
            <a:off x="10880500" y="4228447"/>
            <a:ext cx="1001607" cy="127001"/>
            <a:chOff x="0" y="0"/>
            <a:chExt cx="1001605" cy="127000"/>
          </a:xfrm>
        </p:grpSpPr>
        <p:sp>
          <p:nvSpPr>
            <p:cNvPr id="95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FF2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52" name="科学记数法记大数的表示原则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科学记数法记大数的表示原则</a:t>
              </a:r>
            </a:p>
          </p:txBody>
        </p:sp>
      </p:grpSp>
      <p:grpSp>
        <p:nvGrpSpPr>
          <p:cNvPr id="956" name="PA_文本框 223"/>
          <p:cNvGrpSpPr/>
          <p:nvPr/>
        </p:nvGrpSpPr>
        <p:grpSpPr>
          <a:xfrm>
            <a:off x="10880500" y="4435338"/>
            <a:ext cx="1001607" cy="127001"/>
            <a:chOff x="0" y="0"/>
            <a:chExt cx="1001605" cy="127000"/>
          </a:xfrm>
        </p:grpSpPr>
        <p:sp>
          <p:nvSpPr>
            <p:cNvPr id="954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FF2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55" name="科学记数法记小数的表示原则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科学记数法记小数的表示原则</a:t>
              </a:r>
            </a:p>
          </p:txBody>
        </p:sp>
      </p:grpSp>
      <p:grpSp>
        <p:nvGrpSpPr>
          <p:cNvPr id="959" name="PA_文本框 229"/>
          <p:cNvGrpSpPr/>
          <p:nvPr/>
        </p:nvGrpSpPr>
        <p:grpSpPr>
          <a:xfrm>
            <a:off x="10880500" y="5676684"/>
            <a:ext cx="1001607" cy="127001"/>
            <a:chOff x="0" y="0"/>
            <a:chExt cx="1001605" cy="127000"/>
          </a:xfrm>
        </p:grpSpPr>
        <p:sp>
          <p:nvSpPr>
            <p:cNvPr id="957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FF2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58" name="有效数字近似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有效数字近似数</a:t>
              </a:r>
            </a:p>
          </p:txBody>
        </p:sp>
      </p:grpSp>
      <p:grpSp>
        <p:nvGrpSpPr>
          <p:cNvPr id="962" name="PA_文本框 236"/>
          <p:cNvGrpSpPr/>
          <p:nvPr/>
        </p:nvGrpSpPr>
        <p:grpSpPr>
          <a:xfrm>
            <a:off x="9394227" y="1215036"/>
            <a:ext cx="1001606" cy="127001"/>
            <a:chOff x="0" y="0"/>
            <a:chExt cx="1001605" cy="127000"/>
          </a:xfrm>
        </p:grpSpPr>
        <p:sp>
          <p:nvSpPr>
            <p:cNvPr id="960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FF2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61" name="有理数的乘法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有理数的乘法</a:t>
              </a:r>
            </a:p>
          </p:txBody>
        </p:sp>
      </p:grpSp>
      <p:grpSp>
        <p:nvGrpSpPr>
          <p:cNvPr id="965" name="PA_文本框 239"/>
          <p:cNvGrpSpPr/>
          <p:nvPr/>
        </p:nvGrpSpPr>
        <p:grpSpPr>
          <a:xfrm>
            <a:off x="9394227" y="1970640"/>
            <a:ext cx="1001606" cy="127001"/>
            <a:chOff x="0" y="0"/>
            <a:chExt cx="1001605" cy="127000"/>
          </a:xfrm>
        </p:grpSpPr>
        <p:sp>
          <p:nvSpPr>
            <p:cNvPr id="96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FF2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64" name="科学记数法与有效数字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科学记数法与有效数字</a:t>
              </a:r>
            </a:p>
          </p:txBody>
        </p:sp>
      </p:grpSp>
      <p:grpSp>
        <p:nvGrpSpPr>
          <p:cNvPr id="968" name="PA_文本框 243"/>
          <p:cNvGrpSpPr/>
          <p:nvPr/>
        </p:nvGrpSpPr>
        <p:grpSpPr>
          <a:xfrm>
            <a:off x="9394227" y="3229980"/>
            <a:ext cx="1001606" cy="127001"/>
            <a:chOff x="0" y="0"/>
            <a:chExt cx="1001605" cy="127000"/>
          </a:xfrm>
        </p:grpSpPr>
        <p:sp>
          <p:nvSpPr>
            <p:cNvPr id="966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FF2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67" name="整数的除法运算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整数的除法运算</a:t>
              </a:r>
            </a:p>
          </p:txBody>
        </p:sp>
      </p:grpSp>
      <p:grpSp>
        <p:nvGrpSpPr>
          <p:cNvPr id="971" name="PA_文本框 245"/>
          <p:cNvGrpSpPr/>
          <p:nvPr/>
        </p:nvGrpSpPr>
        <p:grpSpPr>
          <a:xfrm>
            <a:off x="9394227" y="3733716"/>
            <a:ext cx="1001606" cy="127001"/>
            <a:chOff x="0" y="0"/>
            <a:chExt cx="1001605" cy="127000"/>
          </a:xfrm>
        </p:grpSpPr>
        <p:sp>
          <p:nvSpPr>
            <p:cNvPr id="969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FF2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70" name="科学计数法-原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科学计数法-原数</a:t>
              </a:r>
            </a:p>
          </p:txBody>
        </p:sp>
      </p:grpSp>
      <p:grpSp>
        <p:nvGrpSpPr>
          <p:cNvPr id="974" name="PA_文本框 269"/>
          <p:cNvGrpSpPr/>
          <p:nvPr/>
        </p:nvGrpSpPr>
        <p:grpSpPr>
          <a:xfrm>
            <a:off x="6421678" y="4297415"/>
            <a:ext cx="1001607" cy="127001"/>
            <a:chOff x="0" y="0"/>
            <a:chExt cx="1001605" cy="127000"/>
          </a:xfrm>
        </p:grpSpPr>
        <p:sp>
          <p:nvSpPr>
            <p:cNvPr id="97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FF2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73" name="有理数的加法法则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有理数的加法法则</a:t>
              </a:r>
            </a:p>
          </p:txBody>
        </p:sp>
      </p:grpSp>
      <p:grpSp>
        <p:nvGrpSpPr>
          <p:cNvPr id="977" name="PA_文本框 281"/>
          <p:cNvGrpSpPr/>
          <p:nvPr/>
        </p:nvGrpSpPr>
        <p:grpSpPr>
          <a:xfrm>
            <a:off x="7907952" y="974616"/>
            <a:ext cx="1001607" cy="127001"/>
            <a:chOff x="0" y="0"/>
            <a:chExt cx="1001605" cy="127000"/>
          </a:xfrm>
        </p:grpSpPr>
        <p:sp>
          <p:nvSpPr>
            <p:cNvPr id="97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FF2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76" name="有理数的减法法则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有理数的减法法则</a:t>
              </a:r>
            </a:p>
          </p:txBody>
        </p:sp>
      </p:grpSp>
      <p:grpSp>
        <p:nvGrpSpPr>
          <p:cNvPr id="980" name="PA_文本框 309"/>
          <p:cNvGrpSpPr/>
          <p:nvPr/>
        </p:nvGrpSpPr>
        <p:grpSpPr>
          <a:xfrm>
            <a:off x="476583" y="2291196"/>
            <a:ext cx="1001606" cy="127001"/>
            <a:chOff x="0" y="0"/>
            <a:chExt cx="1001605" cy="127000"/>
          </a:xfrm>
        </p:grpSpPr>
        <p:sp>
          <p:nvSpPr>
            <p:cNvPr id="97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FF2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79" name="正数和负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正数和负数</a:t>
              </a:r>
            </a:p>
          </p:txBody>
        </p:sp>
      </p:grpSp>
      <p:grpSp>
        <p:nvGrpSpPr>
          <p:cNvPr id="983" name="PA_文本框 340"/>
          <p:cNvGrpSpPr/>
          <p:nvPr/>
        </p:nvGrpSpPr>
        <p:grpSpPr>
          <a:xfrm>
            <a:off x="1962856" y="4237452"/>
            <a:ext cx="1001606" cy="127001"/>
            <a:chOff x="0" y="0"/>
            <a:chExt cx="1001605" cy="127000"/>
          </a:xfrm>
        </p:grpSpPr>
        <p:sp>
          <p:nvSpPr>
            <p:cNvPr id="98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FF2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82" name="数轴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数轴</a:t>
              </a:r>
            </a:p>
          </p:txBody>
        </p:sp>
      </p:grpSp>
      <p:grpSp>
        <p:nvGrpSpPr>
          <p:cNvPr id="986" name="PA_文本框 341"/>
          <p:cNvGrpSpPr/>
          <p:nvPr/>
        </p:nvGrpSpPr>
        <p:grpSpPr>
          <a:xfrm>
            <a:off x="1962856" y="4489320"/>
            <a:ext cx="1001606" cy="127001"/>
            <a:chOff x="0" y="0"/>
            <a:chExt cx="1001605" cy="127000"/>
          </a:xfrm>
        </p:grpSpPr>
        <p:sp>
          <p:nvSpPr>
            <p:cNvPr id="984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FF2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85" name="相反数的识别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相反数的识别</a:t>
              </a:r>
            </a:p>
          </p:txBody>
        </p:sp>
      </p:grpSp>
      <p:grpSp>
        <p:nvGrpSpPr>
          <p:cNvPr id="989" name="PA_文本框 365"/>
          <p:cNvGrpSpPr/>
          <p:nvPr/>
        </p:nvGrpSpPr>
        <p:grpSpPr>
          <a:xfrm>
            <a:off x="3449130" y="4276196"/>
            <a:ext cx="1001606" cy="127001"/>
            <a:chOff x="0" y="0"/>
            <a:chExt cx="1001605" cy="127000"/>
          </a:xfrm>
        </p:grpSpPr>
        <p:sp>
          <p:nvSpPr>
            <p:cNvPr id="987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FF2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88" name="含绝对值的计算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含绝对值的计算</a:t>
              </a:r>
            </a:p>
          </p:txBody>
        </p:sp>
      </p:grpSp>
      <p:grpSp>
        <p:nvGrpSpPr>
          <p:cNvPr id="992" name="PA_文本框 401"/>
          <p:cNvGrpSpPr/>
          <p:nvPr/>
        </p:nvGrpSpPr>
        <p:grpSpPr>
          <a:xfrm>
            <a:off x="4935404" y="6040814"/>
            <a:ext cx="1001606" cy="127001"/>
            <a:chOff x="0" y="0"/>
            <a:chExt cx="1001605" cy="127000"/>
          </a:xfrm>
        </p:grpSpPr>
        <p:sp>
          <p:nvSpPr>
            <p:cNvPr id="990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FF2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91" name="直接比较大小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直接比较大小</a:t>
              </a:r>
            </a:p>
          </p:txBody>
        </p:sp>
      </p:grpSp>
      <p:grpSp>
        <p:nvGrpSpPr>
          <p:cNvPr id="995" name="PA_文本框 205"/>
          <p:cNvGrpSpPr/>
          <p:nvPr/>
        </p:nvGrpSpPr>
        <p:grpSpPr>
          <a:xfrm>
            <a:off x="10880500" y="711300"/>
            <a:ext cx="1001607" cy="127001"/>
            <a:chOff x="0" y="0"/>
            <a:chExt cx="1001605" cy="127000"/>
          </a:xfrm>
        </p:grpSpPr>
        <p:sp>
          <p:nvSpPr>
            <p:cNvPr id="99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94" name="正有理数的乘方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正有理数的乘方</a:t>
              </a:r>
            </a:p>
          </p:txBody>
        </p:sp>
      </p:grpSp>
      <p:grpSp>
        <p:nvGrpSpPr>
          <p:cNvPr id="998" name="PA_文本框 222"/>
          <p:cNvGrpSpPr/>
          <p:nvPr/>
        </p:nvGrpSpPr>
        <p:grpSpPr>
          <a:xfrm>
            <a:off x="10880500" y="4228447"/>
            <a:ext cx="1001607" cy="127001"/>
            <a:chOff x="0" y="0"/>
            <a:chExt cx="1001605" cy="127000"/>
          </a:xfrm>
        </p:grpSpPr>
        <p:sp>
          <p:nvSpPr>
            <p:cNvPr id="996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997" name="科学记数法记大数的表示原则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科学记数法记大数的表示原则</a:t>
              </a:r>
            </a:p>
          </p:txBody>
        </p:sp>
      </p:grpSp>
      <p:grpSp>
        <p:nvGrpSpPr>
          <p:cNvPr id="1001" name="PA_文本框 223"/>
          <p:cNvGrpSpPr/>
          <p:nvPr/>
        </p:nvGrpSpPr>
        <p:grpSpPr>
          <a:xfrm>
            <a:off x="10880500" y="4435338"/>
            <a:ext cx="1001607" cy="127001"/>
            <a:chOff x="0" y="0"/>
            <a:chExt cx="1001605" cy="127000"/>
          </a:xfrm>
        </p:grpSpPr>
        <p:sp>
          <p:nvSpPr>
            <p:cNvPr id="999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00" name="科学记数法记小数的表示原则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科学记数法记小数的表示原则</a:t>
              </a:r>
            </a:p>
          </p:txBody>
        </p:sp>
      </p:grpSp>
      <p:grpSp>
        <p:nvGrpSpPr>
          <p:cNvPr id="1004" name="PA_文本框 229"/>
          <p:cNvGrpSpPr/>
          <p:nvPr/>
        </p:nvGrpSpPr>
        <p:grpSpPr>
          <a:xfrm>
            <a:off x="10880500" y="5676684"/>
            <a:ext cx="1001607" cy="127001"/>
            <a:chOff x="0" y="0"/>
            <a:chExt cx="1001605" cy="127000"/>
          </a:xfrm>
        </p:grpSpPr>
        <p:sp>
          <p:nvSpPr>
            <p:cNvPr id="100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03" name="有效数字近似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有效数字近似数</a:t>
              </a:r>
            </a:p>
          </p:txBody>
        </p:sp>
      </p:grpSp>
      <p:grpSp>
        <p:nvGrpSpPr>
          <p:cNvPr id="1007" name="PA_文本框 236"/>
          <p:cNvGrpSpPr/>
          <p:nvPr/>
        </p:nvGrpSpPr>
        <p:grpSpPr>
          <a:xfrm>
            <a:off x="9394227" y="1215036"/>
            <a:ext cx="1001606" cy="127001"/>
            <a:chOff x="0" y="0"/>
            <a:chExt cx="1001605" cy="127000"/>
          </a:xfrm>
        </p:grpSpPr>
        <p:sp>
          <p:nvSpPr>
            <p:cNvPr id="100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06" name="有理数的乘法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有理数的乘法</a:t>
              </a:r>
            </a:p>
          </p:txBody>
        </p:sp>
      </p:grpSp>
      <p:grpSp>
        <p:nvGrpSpPr>
          <p:cNvPr id="1010" name="PA_文本框 239"/>
          <p:cNvGrpSpPr/>
          <p:nvPr/>
        </p:nvGrpSpPr>
        <p:grpSpPr>
          <a:xfrm>
            <a:off x="9394227" y="1970640"/>
            <a:ext cx="1001606" cy="127001"/>
            <a:chOff x="0" y="0"/>
            <a:chExt cx="1001605" cy="127000"/>
          </a:xfrm>
        </p:grpSpPr>
        <p:sp>
          <p:nvSpPr>
            <p:cNvPr id="100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09" name="科学记数法与有效数字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科学记数法与有效数字</a:t>
              </a:r>
            </a:p>
          </p:txBody>
        </p:sp>
      </p:grpSp>
      <p:grpSp>
        <p:nvGrpSpPr>
          <p:cNvPr id="1013" name="PA_文本框 243"/>
          <p:cNvGrpSpPr/>
          <p:nvPr/>
        </p:nvGrpSpPr>
        <p:grpSpPr>
          <a:xfrm>
            <a:off x="9394227" y="3229980"/>
            <a:ext cx="1001606" cy="127001"/>
            <a:chOff x="0" y="0"/>
            <a:chExt cx="1001605" cy="127000"/>
          </a:xfrm>
        </p:grpSpPr>
        <p:sp>
          <p:nvSpPr>
            <p:cNvPr id="101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12" name="有理数的除法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有理数的除法</a:t>
              </a:r>
            </a:p>
          </p:txBody>
        </p:sp>
      </p:grpSp>
      <p:grpSp>
        <p:nvGrpSpPr>
          <p:cNvPr id="1016" name="PA_文本框 245"/>
          <p:cNvGrpSpPr/>
          <p:nvPr/>
        </p:nvGrpSpPr>
        <p:grpSpPr>
          <a:xfrm>
            <a:off x="9394227" y="3733716"/>
            <a:ext cx="1001606" cy="127001"/>
            <a:chOff x="0" y="0"/>
            <a:chExt cx="1001605" cy="127000"/>
          </a:xfrm>
        </p:grpSpPr>
        <p:sp>
          <p:nvSpPr>
            <p:cNvPr id="1014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15" name="科学计数法-原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科学计数法-原数</a:t>
              </a:r>
            </a:p>
          </p:txBody>
        </p:sp>
      </p:grpSp>
      <p:grpSp>
        <p:nvGrpSpPr>
          <p:cNvPr id="1019" name="PA_文本框 269"/>
          <p:cNvGrpSpPr/>
          <p:nvPr/>
        </p:nvGrpSpPr>
        <p:grpSpPr>
          <a:xfrm>
            <a:off x="6421678" y="4297415"/>
            <a:ext cx="1001607" cy="127001"/>
            <a:chOff x="0" y="0"/>
            <a:chExt cx="1001605" cy="127000"/>
          </a:xfrm>
        </p:grpSpPr>
        <p:sp>
          <p:nvSpPr>
            <p:cNvPr id="1017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18" name="有理数的加法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有理数的加法</a:t>
              </a:r>
            </a:p>
          </p:txBody>
        </p:sp>
      </p:grpSp>
      <p:grpSp>
        <p:nvGrpSpPr>
          <p:cNvPr id="1022" name="PA_文本框 281"/>
          <p:cNvGrpSpPr/>
          <p:nvPr/>
        </p:nvGrpSpPr>
        <p:grpSpPr>
          <a:xfrm>
            <a:off x="7907952" y="974616"/>
            <a:ext cx="1001607" cy="127001"/>
            <a:chOff x="0" y="0"/>
            <a:chExt cx="1001605" cy="127000"/>
          </a:xfrm>
        </p:grpSpPr>
        <p:sp>
          <p:nvSpPr>
            <p:cNvPr id="1020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21" name="有理数的减法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有理数的减法</a:t>
              </a:r>
            </a:p>
          </p:txBody>
        </p:sp>
      </p:grpSp>
      <p:grpSp>
        <p:nvGrpSpPr>
          <p:cNvPr id="1025" name="PA_文本框 309"/>
          <p:cNvGrpSpPr/>
          <p:nvPr/>
        </p:nvGrpSpPr>
        <p:grpSpPr>
          <a:xfrm>
            <a:off x="476583" y="2291196"/>
            <a:ext cx="1001606" cy="127001"/>
            <a:chOff x="0" y="0"/>
            <a:chExt cx="1001605" cy="127000"/>
          </a:xfrm>
        </p:grpSpPr>
        <p:sp>
          <p:nvSpPr>
            <p:cNvPr id="102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>
                  <a:solidFill>
                    <a:srgbClr val="FF0000"/>
                  </a:solidFill>
                </a:defRPr>
              </a:pPr>
              <a:endParaRPr/>
            </a:p>
          </p:txBody>
        </p:sp>
        <p:sp>
          <p:nvSpPr>
            <p:cNvPr id="1024" name="正数和负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正数和负数</a:t>
              </a:r>
            </a:p>
          </p:txBody>
        </p:sp>
      </p:grpSp>
      <p:grpSp>
        <p:nvGrpSpPr>
          <p:cNvPr id="1028" name="PA_文本框 340"/>
          <p:cNvGrpSpPr/>
          <p:nvPr/>
        </p:nvGrpSpPr>
        <p:grpSpPr>
          <a:xfrm>
            <a:off x="1962856" y="4237452"/>
            <a:ext cx="1001606" cy="127001"/>
            <a:chOff x="0" y="0"/>
            <a:chExt cx="1001605" cy="127000"/>
          </a:xfrm>
        </p:grpSpPr>
        <p:sp>
          <p:nvSpPr>
            <p:cNvPr id="1026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27" name="数轴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数轴</a:t>
              </a:r>
            </a:p>
          </p:txBody>
        </p:sp>
      </p:grpSp>
      <p:grpSp>
        <p:nvGrpSpPr>
          <p:cNvPr id="1031" name="PA_文本框 341"/>
          <p:cNvGrpSpPr/>
          <p:nvPr/>
        </p:nvGrpSpPr>
        <p:grpSpPr>
          <a:xfrm>
            <a:off x="1962856" y="4489320"/>
            <a:ext cx="1001606" cy="127001"/>
            <a:chOff x="0" y="0"/>
            <a:chExt cx="1001605" cy="127000"/>
          </a:xfrm>
        </p:grpSpPr>
        <p:sp>
          <p:nvSpPr>
            <p:cNvPr id="1029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30" name="相反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相反数</a:t>
              </a:r>
            </a:p>
          </p:txBody>
        </p:sp>
      </p:grpSp>
      <p:grpSp>
        <p:nvGrpSpPr>
          <p:cNvPr id="1034" name="PA_文本框 365"/>
          <p:cNvGrpSpPr/>
          <p:nvPr/>
        </p:nvGrpSpPr>
        <p:grpSpPr>
          <a:xfrm>
            <a:off x="3449130" y="4276196"/>
            <a:ext cx="1001606" cy="127001"/>
            <a:chOff x="0" y="0"/>
            <a:chExt cx="1001605" cy="127000"/>
          </a:xfrm>
        </p:grpSpPr>
        <p:sp>
          <p:nvSpPr>
            <p:cNvPr id="103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33" name="绝对值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绝对值</a:t>
              </a:r>
            </a:p>
          </p:txBody>
        </p:sp>
      </p:grpSp>
      <p:grpSp>
        <p:nvGrpSpPr>
          <p:cNvPr id="1037" name="PA_文本框 401"/>
          <p:cNvGrpSpPr/>
          <p:nvPr/>
        </p:nvGrpSpPr>
        <p:grpSpPr>
          <a:xfrm>
            <a:off x="4935404" y="6040814"/>
            <a:ext cx="1001606" cy="127001"/>
            <a:chOff x="0" y="0"/>
            <a:chExt cx="1001605" cy="127000"/>
          </a:xfrm>
        </p:grpSpPr>
        <p:sp>
          <p:nvSpPr>
            <p:cNvPr id="103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36" name="有理数的大小比较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有理数的大小比较</a:t>
              </a:r>
            </a:p>
          </p:txBody>
        </p:sp>
      </p:grpSp>
      <p:sp>
        <p:nvSpPr>
          <p:cNvPr id="1038" name="直接连接符 415"/>
          <p:cNvSpPr/>
          <p:nvPr/>
        </p:nvSpPr>
        <p:spPr>
          <a:xfrm flipV="1">
            <a:off x="910805" y="757256"/>
            <a:ext cx="7299746" cy="31386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41" name="文本框 41"/>
          <p:cNvGrpSpPr/>
          <p:nvPr/>
        </p:nvGrpSpPr>
        <p:grpSpPr>
          <a:xfrm>
            <a:off x="7907952" y="2817828"/>
            <a:ext cx="1001607" cy="127001"/>
            <a:chOff x="0" y="0"/>
            <a:chExt cx="1001605" cy="127000"/>
          </a:xfrm>
        </p:grpSpPr>
        <p:sp>
          <p:nvSpPr>
            <p:cNvPr id="1039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40" name="有理数的加减混合运算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有理数的加减混合运算</a:t>
              </a:r>
            </a:p>
          </p:txBody>
        </p:sp>
      </p:grpSp>
      <p:grpSp>
        <p:nvGrpSpPr>
          <p:cNvPr id="1044" name="文本框 42"/>
          <p:cNvGrpSpPr/>
          <p:nvPr/>
        </p:nvGrpSpPr>
        <p:grpSpPr>
          <a:xfrm>
            <a:off x="4935404" y="986875"/>
            <a:ext cx="1001606" cy="127001"/>
            <a:chOff x="0" y="0"/>
            <a:chExt cx="1001605" cy="127000"/>
          </a:xfrm>
        </p:grpSpPr>
        <p:sp>
          <p:nvSpPr>
            <p:cNvPr id="104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43" name="非负数的性质：绝对值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非负数的性质：绝对值</a:t>
              </a:r>
            </a:p>
          </p:txBody>
        </p:sp>
      </p:grpSp>
      <p:grpSp>
        <p:nvGrpSpPr>
          <p:cNvPr id="1047" name="文本框 43"/>
          <p:cNvGrpSpPr/>
          <p:nvPr/>
        </p:nvGrpSpPr>
        <p:grpSpPr>
          <a:xfrm>
            <a:off x="10880500" y="2780210"/>
            <a:ext cx="1001607" cy="127001"/>
            <a:chOff x="0" y="0"/>
            <a:chExt cx="1001605" cy="127000"/>
          </a:xfrm>
        </p:grpSpPr>
        <p:sp>
          <p:nvSpPr>
            <p:cNvPr id="104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46" name="非负数的性质—偶次方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非负数的性质—偶次方</a:t>
              </a:r>
            </a:p>
          </p:txBody>
        </p:sp>
      </p:grpSp>
      <p:grpSp>
        <p:nvGrpSpPr>
          <p:cNvPr id="1050" name="文本框 40"/>
          <p:cNvGrpSpPr/>
          <p:nvPr/>
        </p:nvGrpSpPr>
        <p:grpSpPr>
          <a:xfrm>
            <a:off x="9394227" y="6504259"/>
            <a:ext cx="1001606" cy="127001"/>
            <a:chOff x="0" y="0"/>
            <a:chExt cx="1001605" cy="127000"/>
          </a:xfrm>
        </p:grpSpPr>
        <p:sp>
          <p:nvSpPr>
            <p:cNvPr id="104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>
                  <a:solidFill>
                    <a:srgbClr val="FF0000"/>
                  </a:solidFill>
                </a:defRPr>
              </a:pPr>
              <a:endParaRPr/>
            </a:p>
          </p:txBody>
        </p:sp>
        <p:sp>
          <p:nvSpPr>
            <p:cNvPr id="1049" name="有理数的混合运算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有理数的混合运算</a:t>
              </a:r>
            </a:p>
          </p:txBody>
        </p:sp>
      </p:grpSp>
      <p:grpSp>
        <p:nvGrpSpPr>
          <p:cNvPr id="1053" name="文本框 44"/>
          <p:cNvGrpSpPr/>
          <p:nvPr/>
        </p:nvGrpSpPr>
        <p:grpSpPr>
          <a:xfrm>
            <a:off x="476583" y="2554512"/>
            <a:ext cx="1001606" cy="127001"/>
            <a:chOff x="0" y="0"/>
            <a:chExt cx="1001605" cy="127000"/>
          </a:xfrm>
        </p:grpSpPr>
        <p:sp>
          <p:nvSpPr>
            <p:cNvPr id="105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00B05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>
                  <a:solidFill>
                    <a:srgbClr val="FF0000"/>
                  </a:solidFill>
                </a:defRPr>
              </a:pPr>
              <a:endParaRPr/>
            </a:p>
          </p:txBody>
        </p:sp>
        <p:sp>
          <p:nvSpPr>
            <p:cNvPr id="1052" name="有理数的概念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有理数的概念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77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52BA58-1062-44BC-8D0E-5254E2E203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3" y="0"/>
            <a:ext cx="3429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67521C-49DF-4441-9EE2-A783AFDB1C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0" y="0"/>
            <a:ext cx="3429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9F47A6-6ABE-43D5-BBFE-6809E9FC34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757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1830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Straight Connector 32"/>
          <p:cNvCxnSpPr/>
          <p:nvPr/>
        </p:nvCxnSpPr>
        <p:spPr>
          <a:xfrm>
            <a:off x="4271741" y="4189690"/>
            <a:ext cx="3918965" cy="4505"/>
          </a:xfrm>
          <a:prstGeom prst="line">
            <a:avLst/>
          </a:prstGeom>
          <a:ln w="12700" cmpd="sng">
            <a:solidFill>
              <a:schemeClr val="accent3"/>
            </a:solidFill>
            <a:prstDash val="sysDash"/>
            <a:headEnd type="oval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任意多边形 62"/>
          <p:cNvSpPr/>
          <p:nvPr/>
        </p:nvSpPr>
        <p:spPr>
          <a:xfrm>
            <a:off x="4" y="6805839"/>
            <a:ext cx="12191997" cy="71211"/>
          </a:xfrm>
          <a:custGeom>
            <a:avLst/>
            <a:gdLst>
              <a:gd name="connsiteX0" fmla="*/ 8131581 w 12191997"/>
              <a:gd name="connsiteY0" fmla="*/ 0 h 71211"/>
              <a:gd name="connsiteX1" fmla="*/ 8802015 w 12191997"/>
              <a:gd name="connsiteY1" fmla="*/ 0 h 71211"/>
              <a:gd name="connsiteX2" fmla="*/ 8839826 w 12191997"/>
              <a:gd name="connsiteY2" fmla="*/ 0 h 71211"/>
              <a:gd name="connsiteX3" fmla="*/ 9472449 w 12191997"/>
              <a:gd name="connsiteY3" fmla="*/ 0 h 71211"/>
              <a:gd name="connsiteX4" fmla="*/ 9510260 w 12191997"/>
              <a:gd name="connsiteY4" fmla="*/ 0 h 71211"/>
              <a:gd name="connsiteX5" fmla="*/ 10142883 w 12191997"/>
              <a:gd name="connsiteY5" fmla="*/ 0 h 71211"/>
              <a:gd name="connsiteX6" fmla="*/ 10180694 w 12191997"/>
              <a:gd name="connsiteY6" fmla="*/ 0 h 71211"/>
              <a:gd name="connsiteX7" fmla="*/ 10813317 w 12191997"/>
              <a:gd name="connsiteY7" fmla="*/ 0 h 71211"/>
              <a:gd name="connsiteX8" fmla="*/ 10851128 w 12191997"/>
              <a:gd name="connsiteY8" fmla="*/ 0 h 71211"/>
              <a:gd name="connsiteX9" fmla="*/ 11483752 w 12191997"/>
              <a:gd name="connsiteY9" fmla="*/ 0 h 71211"/>
              <a:gd name="connsiteX10" fmla="*/ 11521562 w 12191997"/>
              <a:gd name="connsiteY10" fmla="*/ 0 h 71211"/>
              <a:gd name="connsiteX11" fmla="*/ 12191997 w 12191997"/>
              <a:gd name="connsiteY11" fmla="*/ 0 h 71211"/>
              <a:gd name="connsiteX12" fmla="*/ 12191997 w 12191997"/>
              <a:gd name="connsiteY12" fmla="*/ 71211 h 71211"/>
              <a:gd name="connsiteX13" fmla="*/ 11521562 w 12191997"/>
              <a:gd name="connsiteY13" fmla="*/ 71211 h 71211"/>
              <a:gd name="connsiteX14" fmla="*/ 11483752 w 12191997"/>
              <a:gd name="connsiteY14" fmla="*/ 71211 h 71211"/>
              <a:gd name="connsiteX15" fmla="*/ 10851128 w 12191997"/>
              <a:gd name="connsiteY15" fmla="*/ 71211 h 71211"/>
              <a:gd name="connsiteX16" fmla="*/ 10813317 w 12191997"/>
              <a:gd name="connsiteY16" fmla="*/ 71211 h 71211"/>
              <a:gd name="connsiteX17" fmla="*/ 10180694 w 12191997"/>
              <a:gd name="connsiteY17" fmla="*/ 71211 h 71211"/>
              <a:gd name="connsiteX18" fmla="*/ 10142883 w 12191997"/>
              <a:gd name="connsiteY18" fmla="*/ 71211 h 71211"/>
              <a:gd name="connsiteX19" fmla="*/ 9510260 w 12191997"/>
              <a:gd name="connsiteY19" fmla="*/ 71211 h 71211"/>
              <a:gd name="connsiteX20" fmla="*/ 9472449 w 12191997"/>
              <a:gd name="connsiteY20" fmla="*/ 71211 h 71211"/>
              <a:gd name="connsiteX21" fmla="*/ 8839826 w 12191997"/>
              <a:gd name="connsiteY21" fmla="*/ 71211 h 71211"/>
              <a:gd name="connsiteX22" fmla="*/ 8802015 w 12191997"/>
              <a:gd name="connsiteY22" fmla="*/ 71211 h 71211"/>
              <a:gd name="connsiteX23" fmla="*/ 8131581 w 12191997"/>
              <a:gd name="connsiteY23" fmla="*/ 71211 h 71211"/>
              <a:gd name="connsiteX24" fmla="*/ 4065791 w 12191997"/>
              <a:gd name="connsiteY24" fmla="*/ 0 h 71211"/>
              <a:gd name="connsiteX25" fmla="*/ 4736223 w 12191997"/>
              <a:gd name="connsiteY25" fmla="*/ 0 h 71211"/>
              <a:gd name="connsiteX26" fmla="*/ 4774034 w 12191997"/>
              <a:gd name="connsiteY26" fmla="*/ 0 h 71211"/>
              <a:gd name="connsiteX27" fmla="*/ 5406658 w 12191997"/>
              <a:gd name="connsiteY27" fmla="*/ 0 h 71211"/>
              <a:gd name="connsiteX28" fmla="*/ 5444468 w 12191997"/>
              <a:gd name="connsiteY28" fmla="*/ 0 h 71211"/>
              <a:gd name="connsiteX29" fmla="*/ 6077091 w 12191997"/>
              <a:gd name="connsiteY29" fmla="*/ 0 h 71211"/>
              <a:gd name="connsiteX30" fmla="*/ 6114902 w 12191997"/>
              <a:gd name="connsiteY30" fmla="*/ 0 h 71211"/>
              <a:gd name="connsiteX31" fmla="*/ 6747525 w 12191997"/>
              <a:gd name="connsiteY31" fmla="*/ 0 h 71211"/>
              <a:gd name="connsiteX32" fmla="*/ 6785336 w 12191997"/>
              <a:gd name="connsiteY32" fmla="*/ 0 h 71211"/>
              <a:gd name="connsiteX33" fmla="*/ 7417960 w 12191997"/>
              <a:gd name="connsiteY33" fmla="*/ 0 h 71211"/>
              <a:gd name="connsiteX34" fmla="*/ 7455770 w 12191997"/>
              <a:gd name="connsiteY34" fmla="*/ 0 h 71211"/>
              <a:gd name="connsiteX35" fmla="*/ 8126205 w 12191997"/>
              <a:gd name="connsiteY35" fmla="*/ 0 h 71211"/>
              <a:gd name="connsiteX36" fmla="*/ 8126205 w 12191997"/>
              <a:gd name="connsiteY36" fmla="*/ 71211 h 71211"/>
              <a:gd name="connsiteX37" fmla="*/ 7455770 w 12191997"/>
              <a:gd name="connsiteY37" fmla="*/ 71211 h 71211"/>
              <a:gd name="connsiteX38" fmla="*/ 7417960 w 12191997"/>
              <a:gd name="connsiteY38" fmla="*/ 71211 h 71211"/>
              <a:gd name="connsiteX39" fmla="*/ 6785336 w 12191997"/>
              <a:gd name="connsiteY39" fmla="*/ 71211 h 71211"/>
              <a:gd name="connsiteX40" fmla="*/ 6747525 w 12191997"/>
              <a:gd name="connsiteY40" fmla="*/ 71211 h 71211"/>
              <a:gd name="connsiteX41" fmla="*/ 6114902 w 12191997"/>
              <a:gd name="connsiteY41" fmla="*/ 71211 h 71211"/>
              <a:gd name="connsiteX42" fmla="*/ 6077091 w 12191997"/>
              <a:gd name="connsiteY42" fmla="*/ 71211 h 71211"/>
              <a:gd name="connsiteX43" fmla="*/ 5444468 w 12191997"/>
              <a:gd name="connsiteY43" fmla="*/ 71211 h 71211"/>
              <a:gd name="connsiteX44" fmla="*/ 5406658 w 12191997"/>
              <a:gd name="connsiteY44" fmla="*/ 71211 h 71211"/>
              <a:gd name="connsiteX45" fmla="*/ 4774034 w 12191997"/>
              <a:gd name="connsiteY45" fmla="*/ 71211 h 71211"/>
              <a:gd name="connsiteX46" fmla="*/ 4736223 w 12191997"/>
              <a:gd name="connsiteY46" fmla="*/ 71211 h 71211"/>
              <a:gd name="connsiteX47" fmla="*/ 4065791 w 12191997"/>
              <a:gd name="connsiteY47" fmla="*/ 71211 h 71211"/>
              <a:gd name="connsiteX48" fmla="*/ 0 w 12191997"/>
              <a:gd name="connsiteY48" fmla="*/ 0 h 71211"/>
              <a:gd name="connsiteX49" fmla="*/ 670434 w 12191997"/>
              <a:gd name="connsiteY49" fmla="*/ 0 h 71211"/>
              <a:gd name="connsiteX50" fmla="*/ 708245 w 12191997"/>
              <a:gd name="connsiteY50" fmla="*/ 0 h 71211"/>
              <a:gd name="connsiteX51" fmla="*/ 1340868 w 12191997"/>
              <a:gd name="connsiteY51" fmla="*/ 0 h 71211"/>
              <a:gd name="connsiteX52" fmla="*/ 1378679 w 12191997"/>
              <a:gd name="connsiteY52" fmla="*/ 0 h 71211"/>
              <a:gd name="connsiteX53" fmla="*/ 2011301 w 12191997"/>
              <a:gd name="connsiteY53" fmla="*/ 0 h 71211"/>
              <a:gd name="connsiteX54" fmla="*/ 2049112 w 12191997"/>
              <a:gd name="connsiteY54" fmla="*/ 0 h 71211"/>
              <a:gd name="connsiteX55" fmla="*/ 2681735 w 12191997"/>
              <a:gd name="connsiteY55" fmla="*/ 0 h 71211"/>
              <a:gd name="connsiteX56" fmla="*/ 2719547 w 12191997"/>
              <a:gd name="connsiteY56" fmla="*/ 0 h 71211"/>
              <a:gd name="connsiteX57" fmla="*/ 3352170 w 12191997"/>
              <a:gd name="connsiteY57" fmla="*/ 0 h 71211"/>
              <a:gd name="connsiteX58" fmla="*/ 3389981 w 12191997"/>
              <a:gd name="connsiteY58" fmla="*/ 0 h 71211"/>
              <a:gd name="connsiteX59" fmla="*/ 4060415 w 12191997"/>
              <a:gd name="connsiteY59" fmla="*/ 0 h 71211"/>
              <a:gd name="connsiteX60" fmla="*/ 4060415 w 12191997"/>
              <a:gd name="connsiteY60" fmla="*/ 71211 h 71211"/>
              <a:gd name="connsiteX61" fmla="*/ 3389981 w 12191997"/>
              <a:gd name="connsiteY61" fmla="*/ 71211 h 71211"/>
              <a:gd name="connsiteX62" fmla="*/ 3352170 w 12191997"/>
              <a:gd name="connsiteY62" fmla="*/ 71211 h 71211"/>
              <a:gd name="connsiteX63" fmla="*/ 2719547 w 12191997"/>
              <a:gd name="connsiteY63" fmla="*/ 71211 h 71211"/>
              <a:gd name="connsiteX64" fmla="*/ 2681735 w 12191997"/>
              <a:gd name="connsiteY64" fmla="*/ 71211 h 71211"/>
              <a:gd name="connsiteX65" fmla="*/ 2049112 w 12191997"/>
              <a:gd name="connsiteY65" fmla="*/ 71211 h 71211"/>
              <a:gd name="connsiteX66" fmla="*/ 2011301 w 12191997"/>
              <a:gd name="connsiteY66" fmla="*/ 71211 h 71211"/>
              <a:gd name="connsiteX67" fmla="*/ 1378679 w 12191997"/>
              <a:gd name="connsiteY67" fmla="*/ 71211 h 71211"/>
              <a:gd name="connsiteX68" fmla="*/ 1340868 w 12191997"/>
              <a:gd name="connsiteY68" fmla="*/ 71211 h 71211"/>
              <a:gd name="connsiteX69" fmla="*/ 708245 w 12191997"/>
              <a:gd name="connsiteY69" fmla="*/ 71211 h 71211"/>
              <a:gd name="connsiteX70" fmla="*/ 670434 w 12191997"/>
              <a:gd name="connsiteY70" fmla="*/ 71211 h 71211"/>
              <a:gd name="connsiteX71" fmla="*/ 0 w 12191997"/>
              <a:gd name="connsiteY71" fmla="*/ 71211 h 71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191997" h="71211">
                <a:moveTo>
                  <a:pt x="8131581" y="0"/>
                </a:moveTo>
                <a:lnTo>
                  <a:pt x="8802015" y="0"/>
                </a:lnTo>
                <a:lnTo>
                  <a:pt x="8839826" y="0"/>
                </a:lnTo>
                <a:lnTo>
                  <a:pt x="9472449" y="0"/>
                </a:lnTo>
                <a:lnTo>
                  <a:pt x="9510260" y="0"/>
                </a:lnTo>
                <a:lnTo>
                  <a:pt x="10142883" y="0"/>
                </a:lnTo>
                <a:lnTo>
                  <a:pt x="10180694" y="0"/>
                </a:lnTo>
                <a:lnTo>
                  <a:pt x="10813317" y="0"/>
                </a:lnTo>
                <a:lnTo>
                  <a:pt x="10851128" y="0"/>
                </a:lnTo>
                <a:lnTo>
                  <a:pt x="11483752" y="0"/>
                </a:lnTo>
                <a:lnTo>
                  <a:pt x="11521562" y="0"/>
                </a:lnTo>
                <a:lnTo>
                  <a:pt x="12191997" y="0"/>
                </a:lnTo>
                <a:lnTo>
                  <a:pt x="12191997" y="71211"/>
                </a:lnTo>
                <a:lnTo>
                  <a:pt x="11521562" y="71211"/>
                </a:lnTo>
                <a:lnTo>
                  <a:pt x="11483752" y="71211"/>
                </a:lnTo>
                <a:lnTo>
                  <a:pt x="10851128" y="71211"/>
                </a:lnTo>
                <a:lnTo>
                  <a:pt x="10813317" y="71211"/>
                </a:lnTo>
                <a:lnTo>
                  <a:pt x="10180694" y="71211"/>
                </a:lnTo>
                <a:lnTo>
                  <a:pt x="10142883" y="71211"/>
                </a:lnTo>
                <a:lnTo>
                  <a:pt x="9510260" y="71211"/>
                </a:lnTo>
                <a:lnTo>
                  <a:pt x="9472449" y="71211"/>
                </a:lnTo>
                <a:lnTo>
                  <a:pt x="8839826" y="71211"/>
                </a:lnTo>
                <a:lnTo>
                  <a:pt x="8802015" y="71211"/>
                </a:lnTo>
                <a:lnTo>
                  <a:pt x="8131581" y="71211"/>
                </a:lnTo>
                <a:close/>
                <a:moveTo>
                  <a:pt x="4065791" y="0"/>
                </a:moveTo>
                <a:lnTo>
                  <a:pt x="4736223" y="0"/>
                </a:lnTo>
                <a:lnTo>
                  <a:pt x="4774034" y="0"/>
                </a:lnTo>
                <a:lnTo>
                  <a:pt x="5406658" y="0"/>
                </a:lnTo>
                <a:lnTo>
                  <a:pt x="5444468" y="0"/>
                </a:lnTo>
                <a:lnTo>
                  <a:pt x="6077091" y="0"/>
                </a:lnTo>
                <a:lnTo>
                  <a:pt x="6114902" y="0"/>
                </a:lnTo>
                <a:lnTo>
                  <a:pt x="6747525" y="0"/>
                </a:lnTo>
                <a:lnTo>
                  <a:pt x="6785336" y="0"/>
                </a:lnTo>
                <a:lnTo>
                  <a:pt x="7417960" y="0"/>
                </a:lnTo>
                <a:lnTo>
                  <a:pt x="7455770" y="0"/>
                </a:lnTo>
                <a:lnTo>
                  <a:pt x="8126205" y="0"/>
                </a:lnTo>
                <a:lnTo>
                  <a:pt x="8126205" y="71211"/>
                </a:lnTo>
                <a:lnTo>
                  <a:pt x="7455770" y="71211"/>
                </a:lnTo>
                <a:lnTo>
                  <a:pt x="7417960" y="71211"/>
                </a:lnTo>
                <a:lnTo>
                  <a:pt x="6785336" y="71211"/>
                </a:lnTo>
                <a:lnTo>
                  <a:pt x="6747525" y="71211"/>
                </a:lnTo>
                <a:lnTo>
                  <a:pt x="6114902" y="71211"/>
                </a:lnTo>
                <a:lnTo>
                  <a:pt x="6077091" y="71211"/>
                </a:lnTo>
                <a:lnTo>
                  <a:pt x="5444468" y="71211"/>
                </a:lnTo>
                <a:lnTo>
                  <a:pt x="5406658" y="71211"/>
                </a:lnTo>
                <a:lnTo>
                  <a:pt x="4774034" y="71211"/>
                </a:lnTo>
                <a:lnTo>
                  <a:pt x="4736223" y="71211"/>
                </a:lnTo>
                <a:lnTo>
                  <a:pt x="4065791" y="71211"/>
                </a:lnTo>
                <a:close/>
                <a:moveTo>
                  <a:pt x="0" y="0"/>
                </a:moveTo>
                <a:lnTo>
                  <a:pt x="670434" y="0"/>
                </a:lnTo>
                <a:lnTo>
                  <a:pt x="708245" y="0"/>
                </a:lnTo>
                <a:lnTo>
                  <a:pt x="1340868" y="0"/>
                </a:lnTo>
                <a:lnTo>
                  <a:pt x="1378679" y="0"/>
                </a:lnTo>
                <a:lnTo>
                  <a:pt x="2011301" y="0"/>
                </a:lnTo>
                <a:lnTo>
                  <a:pt x="2049112" y="0"/>
                </a:lnTo>
                <a:lnTo>
                  <a:pt x="2681735" y="0"/>
                </a:lnTo>
                <a:lnTo>
                  <a:pt x="2719547" y="0"/>
                </a:lnTo>
                <a:lnTo>
                  <a:pt x="3352170" y="0"/>
                </a:lnTo>
                <a:lnTo>
                  <a:pt x="3389981" y="0"/>
                </a:lnTo>
                <a:lnTo>
                  <a:pt x="4060415" y="0"/>
                </a:lnTo>
                <a:lnTo>
                  <a:pt x="4060415" y="71211"/>
                </a:lnTo>
                <a:lnTo>
                  <a:pt x="3389981" y="71211"/>
                </a:lnTo>
                <a:lnTo>
                  <a:pt x="3352170" y="71211"/>
                </a:lnTo>
                <a:lnTo>
                  <a:pt x="2719547" y="71211"/>
                </a:lnTo>
                <a:lnTo>
                  <a:pt x="2681735" y="71211"/>
                </a:lnTo>
                <a:lnTo>
                  <a:pt x="2049112" y="71211"/>
                </a:lnTo>
                <a:lnTo>
                  <a:pt x="2011301" y="71211"/>
                </a:lnTo>
                <a:lnTo>
                  <a:pt x="1378679" y="71211"/>
                </a:lnTo>
                <a:lnTo>
                  <a:pt x="1340868" y="71211"/>
                </a:lnTo>
                <a:lnTo>
                  <a:pt x="708245" y="71211"/>
                </a:lnTo>
                <a:lnTo>
                  <a:pt x="670434" y="71211"/>
                </a:lnTo>
                <a:lnTo>
                  <a:pt x="0" y="712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0" name="Group 1"/>
          <p:cNvGrpSpPr/>
          <p:nvPr/>
        </p:nvGrpSpPr>
        <p:grpSpPr>
          <a:xfrm>
            <a:off x="3239177" y="1565548"/>
            <a:ext cx="8335905" cy="4332606"/>
            <a:chOff x="2081213" y="1648884"/>
            <a:chExt cx="10086445" cy="5242454"/>
          </a:xfrm>
        </p:grpSpPr>
        <p:sp>
          <p:nvSpPr>
            <p:cNvPr id="91" name="Freeform 6"/>
            <p:cNvSpPr>
              <a:spLocks/>
            </p:cNvSpPr>
            <p:nvPr userDrawn="1"/>
          </p:nvSpPr>
          <p:spPr bwMode="auto">
            <a:xfrm>
              <a:off x="6773333" y="1648884"/>
              <a:ext cx="5394325" cy="5168900"/>
            </a:xfrm>
            <a:custGeom>
              <a:avLst/>
              <a:gdLst>
                <a:gd name="T0" fmla="*/ 3876 w 4909"/>
                <a:gd name="T1" fmla="*/ 4694 h 4702"/>
                <a:gd name="T2" fmla="*/ 4181 w 4909"/>
                <a:gd name="T3" fmla="*/ 4457 h 4702"/>
                <a:gd name="T4" fmla="*/ 4887 w 4909"/>
                <a:gd name="T5" fmla="*/ 221 h 4702"/>
                <a:gd name="T6" fmla="*/ 4709 w 4909"/>
                <a:gd name="T7" fmla="*/ 18 h 4702"/>
                <a:gd name="T8" fmla="*/ 235 w 4909"/>
                <a:gd name="T9" fmla="*/ 687 h 4702"/>
                <a:gd name="T10" fmla="*/ 0 w 4909"/>
                <a:gd name="T11" fmla="*/ 807 h 4702"/>
                <a:gd name="T12" fmla="*/ 3876 w 4909"/>
                <a:gd name="T13" fmla="*/ 4694 h 4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09" h="4702">
                  <a:moveTo>
                    <a:pt x="3876" y="4694"/>
                  </a:moveTo>
                  <a:cubicBezTo>
                    <a:pt x="4122" y="4702"/>
                    <a:pt x="4166" y="4551"/>
                    <a:pt x="4181" y="4457"/>
                  </a:cubicBezTo>
                  <a:cubicBezTo>
                    <a:pt x="4887" y="221"/>
                    <a:pt x="4887" y="221"/>
                    <a:pt x="4887" y="221"/>
                  </a:cubicBezTo>
                  <a:cubicBezTo>
                    <a:pt x="4909" y="67"/>
                    <a:pt x="4818" y="0"/>
                    <a:pt x="4709" y="18"/>
                  </a:cubicBezTo>
                  <a:cubicBezTo>
                    <a:pt x="235" y="687"/>
                    <a:pt x="235" y="687"/>
                    <a:pt x="235" y="687"/>
                  </a:cubicBezTo>
                  <a:cubicBezTo>
                    <a:pt x="102" y="703"/>
                    <a:pt x="19" y="713"/>
                    <a:pt x="0" y="807"/>
                  </a:cubicBezTo>
                  <a:lnTo>
                    <a:pt x="3876" y="469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2" name="Freeform 7"/>
            <p:cNvSpPr>
              <a:spLocks/>
            </p:cNvSpPr>
            <p:nvPr userDrawn="1"/>
          </p:nvSpPr>
          <p:spPr bwMode="auto">
            <a:xfrm>
              <a:off x="5942013" y="1677988"/>
              <a:ext cx="6191250" cy="5130800"/>
            </a:xfrm>
            <a:custGeom>
              <a:avLst/>
              <a:gdLst>
                <a:gd name="T0" fmla="*/ 13 w 5635"/>
                <a:gd name="T1" fmla="*/ 4469 h 4667"/>
                <a:gd name="T2" fmla="*/ 173 w 5635"/>
                <a:gd name="T3" fmla="*/ 4588 h 4667"/>
                <a:gd name="T4" fmla="*/ 4671 w 5635"/>
                <a:gd name="T5" fmla="*/ 4667 h 4667"/>
                <a:gd name="T6" fmla="*/ 4907 w 5635"/>
                <a:gd name="T7" fmla="*/ 4427 h 4667"/>
                <a:gd name="T8" fmla="*/ 5613 w 5635"/>
                <a:gd name="T9" fmla="*/ 190 h 4667"/>
                <a:gd name="T10" fmla="*/ 5457 w 5635"/>
                <a:gd name="T11" fmla="*/ 11 h 4667"/>
                <a:gd name="T12" fmla="*/ 922 w 5635"/>
                <a:gd name="T13" fmla="*/ 631 h 4667"/>
                <a:gd name="T14" fmla="*/ 745 w 5635"/>
                <a:gd name="T15" fmla="*/ 811 h 4667"/>
                <a:gd name="T16" fmla="*/ 13 w 5635"/>
                <a:gd name="T17" fmla="*/ 4469 h 4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35" h="4667">
                  <a:moveTo>
                    <a:pt x="13" y="4469"/>
                  </a:moveTo>
                  <a:cubicBezTo>
                    <a:pt x="0" y="4560"/>
                    <a:pt x="84" y="4588"/>
                    <a:pt x="173" y="4588"/>
                  </a:cubicBezTo>
                  <a:cubicBezTo>
                    <a:pt x="4671" y="4667"/>
                    <a:pt x="4671" y="4667"/>
                    <a:pt x="4671" y="4667"/>
                  </a:cubicBezTo>
                  <a:cubicBezTo>
                    <a:pt x="4848" y="4658"/>
                    <a:pt x="4892" y="4520"/>
                    <a:pt x="4907" y="4427"/>
                  </a:cubicBezTo>
                  <a:cubicBezTo>
                    <a:pt x="5613" y="190"/>
                    <a:pt x="5613" y="190"/>
                    <a:pt x="5613" y="190"/>
                  </a:cubicBezTo>
                  <a:cubicBezTo>
                    <a:pt x="5635" y="37"/>
                    <a:pt x="5548" y="0"/>
                    <a:pt x="5457" y="11"/>
                  </a:cubicBezTo>
                  <a:cubicBezTo>
                    <a:pt x="922" y="631"/>
                    <a:pt x="922" y="631"/>
                    <a:pt x="922" y="631"/>
                  </a:cubicBezTo>
                  <a:cubicBezTo>
                    <a:pt x="829" y="643"/>
                    <a:pt x="764" y="718"/>
                    <a:pt x="745" y="811"/>
                  </a:cubicBezTo>
                  <a:lnTo>
                    <a:pt x="13" y="4469"/>
                  </a:lnTo>
                  <a:close/>
                </a:path>
              </a:pathLst>
            </a:custGeom>
            <a:gradFill>
              <a:gsLst>
                <a:gs pos="0">
                  <a:srgbClr val="616264"/>
                </a:gs>
                <a:gs pos="100000">
                  <a:srgbClr val="999A9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lt1"/>
                </a:solidFill>
              </a:endParaRPr>
            </a:p>
          </p:txBody>
        </p:sp>
        <p:sp>
          <p:nvSpPr>
            <p:cNvPr id="93" name="Freeform 8"/>
            <p:cNvSpPr>
              <a:spLocks/>
            </p:cNvSpPr>
            <p:nvPr userDrawn="1"/>
          </p:nvSpPr>
          <p:spPr bwMode="auto">
            <a:xfrm>
              <a:off x="2127783" y="6702430"/>
              <a:ext cx="9102725" cy="182563"/>
            </a:xfrm>
            <a:custGeom>
              <a:avLst/>
              <a:gdLst>
                <a:gd name="T0" fmla="*/ 8164 w 8284"/>
                <a:gd name="T1" fmla="*/ 30 h 166"/>
                <a:gd name="T2" fmla="*/ 8284 w 8284"/>
                <a:gd name="T3" fmla="*/ 66 h 166"/>
                <a:gd name="T4" fmla="*/ 7588 w 8284"/>
                <a:gd name="T5" fmla="*/ 156 h 166"/>
                <a:gd name="T6" fmla="*/ 762 w 8284"/>
                <a:gd name="T7" fmla="*/ 155 h 166"/>
                <a:gd name="T8" fmla="*/ 0 w 8284"/>
                <a:gd name="T9" fmla="*/ 66 h 166"/>
                <a:gd name="T10" fmla="*/ 345 w 8284"/>
                <a:gd name="T11" fmla="*/ 0 h 166"/>
                <a:gd name="T12" fmla="*/ 8164 w 8284"/>
                <a:gd name="T13" fmla="*/ 3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84" h="166">
                  <a:moveTo>
                    <a:pt x="8164" y="30"/>
                  </a:moveTo>
                  <a:cubicBezTo>
                    <a:pt x="8284" y="66"/>
                    <a:pt x="8284" y="66"/>
                    <a:pt x="8284" y="66"/>
                  </a:cubicBezTo>
                  <a:cubicBezTo>
                    <a:pt x="8284" y="66"/>
                    <a:pt x="8217" y="156"/>
                    <a:pt x="7588" y="156"/>
                  </a:cubicBezTo>
                  <a:cubicBezTo>
                    <a:pt x="6959" y="156"/>
                    <a:pt x="1033" y="155"/>
                    <a:pt x="762" y="155"/>
                  </a:cubicBezTo>
                  <a:cubicBezTo>
                    <a:pt x="490" y="155"/>
                    <a:pt x="202" y="166"/>
                    <a:pt x="0" y="66"/>
                  </a:cubicBezTo>
                  <a:cubicBezTo>
                    <a:pt x="345" y="0"/>
                    <a:pt x="345" y="0"/>
                    <a:pt x="345" y="0"/>
                  </a:cubicBezTo>
                  <a:lnTo>
                    <a:pt x="8164" y="3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4" name="Freeform 8"/>
            <p:cNvSpPr>
              <a:spLocks/>
            </p:cNvSpPr>
            <p:nvPr userDrawn="1"/>
          </p:nvSpPr>
          <p:spPr bwMode="auto">
            <a:xfrm>
              <a:off x="2081213" y="6708775"/>
              <a:ext cx="9102725" cy="182563"/>
            </a:xfrm>
            <a:custGeom>
              <a:avLst/>
              <a:gdLst>
                <a:gd name="T0" fmla="*/ 8164 w 8284"/>
                <a:gd name="T1" fmla="*/ 30 h 166"/>
                <a:gd name="T2" fmla="*/ 8284 w 8284"/>
                <a:gd name="T3" fmla="*/ 66 h 166"/>
                <a:gd name="T4" fmla="*/ 7588 w 8284"/>
                <a:gd name="T5" fmla="*/ 156 h 166"/>
                <a:gd name="T6" fmla="*/ 762 w 8284"/>
                <a:gd name="T7" fmla="*/ 155 h 166"/>
                <a:gd name="T8" fmla="*/ 0 w 8284"/>
                <a:gd name="T9" fmla="*/ 66 h 166"/>
                <a:gd name="T10" fmla="*/ 345 w 8284"/>
                <a:gd name="T11" fmla="*/ 0 h 166"/>
                <a:gd name="T12" fmla="*/ 8164 w 8284"/>
                <a:gd name="T13" fmla="*/ 3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84" h="166">
                  <a:moveTo>
                    <a:pt x="8164" y="30"/>
                  </a:moveTo>
                  <a:cubicBezTo>
                    <a:pt x="8284" y="66"/>
                    <a:pt x="8284" y="66"/>
                    <a:pt x="8284" y="66"/>
                  </a:cubicBezTo>
                  <a:cubicBezTo>
                    <a:pt x="8284" y="66"/>
                    <a:pt x="8217" y="156"/>
                    <a:pt x="7588" y="156"/>
                  </a:cubicBezTo>
                  <a:cubicBezTo>
                    <a:pt x="6959" y="156"/>
                    <a:pt x="1033" y="155"/>
                    <a:pt x="762" y="155"/>
                  </a:cubicBezTo>
                  <a:cubicBezTo>
                    <a:pt x="490" y="155"/>
                    <a:pt x="202" y="166"/>
                    <a:pt x="0" y="66"/>
                  </a:cubicBezTo>
                  <a:cubicBezTo>
                    <a:pt x="345" y="0"/>
                    <a:pt x="345" y="0"/>
                    <a:pt x="345" y="0"/>
                  </a:cubicBezTo>
                  <a:lnTo>
                    <a:pt x="8164" y="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52400" dist="63500" dir="81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800">
                <a:solidFill>
                  <a:prstClr val="white"/>
                </a:solidFill>
                <a:latin typeface="DIN-BoldItalic" pitchFamily="50" charset="0"/>
              </a:endParaRPr>
            </a:p>
          </p:txBody>
        </p:sp>
        <p:sp>
          <p:nvSpPr>
            <p:cNvPr id="95" name="Rectangle 9"/>
            <p:cNvSpPr>
              <a:spLocks noChangeArrowheads="1"/>
            </p:cNvSpPr>
            <p:nvPr userDrawn="1"/>
          </p:nvSpPr>
          <p:spPr bwMode="auto">
            <a:xfrm>
              <a:off x="2081213" y="6658504"/>
              <a:ext cx="9102725" cy="1444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6" name="Rectangle 9"/>
            <p:cNvSpPr>
              <a:spLocks noChangeArrowheads="1"/>
            </p:cNvSpPr>
            <p:nvPr userDrawn="1"/>
          </p:nvSpPr>
          <p:spPr bwMode="auto">
            <a:xfrm>
              <a:off x="2096034" y="6662742"/>
              <a:ext cx="9102725" cy="144463"/>
            </a:xfrm>
            <a:prstGeom prst="rect">
              <a:avLst/>
            </a:prstGeom>
            <a:solidFill>
              <a:schemeClr val="tx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7" name="Freeform 10"/>
            <p:cNvSpPr>
              <a:spLocks/>
            </p:cNvSpPr>
            <p:nvPr userDrawn="1"/>
          </p:nvSpPr>
          <p:spPr bwMode="auto">
            <a:xfrm>
              <a:off x="4059238" y="6669087"/>
              <a:ext cx="742950" cy="93663"/>
            </a:xfrm>
            <a:custGeom>
              <a:avLst/>
              <a:gdLst>
                <a:gd name="T0" fmla="*/ 672 w 676"/>
                <a:gd name="T1" fmla="*/ 0 h 86"/>
                <a:gd name="T2" fmla="*/ 615 w 676"/>
                <a:gd name="T3" fmla="*/ 85 h 86"/>
                <a:gd name="T4" fmla="*/ 74 w 676"/>
                <a:gd name="T5" fmla="*/ 85 h 86"/>
                <a:gd name="T6" fmla="*/ 1 w 676"/>
                <a:gd name="T7" fmla="*/ 0 h 86"/>
                <a:gd name="T8" fmla="*/ 672 w 676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6" h="86">
                  <a:moveTo>
                    <a:pt x="672" y="0"/>
                  </a:moveTo>
                  <a:cubicBezTo>
                    <a:pt x="672" y="0"/>
                    <a:pt x="676" y="86"/>
                    <a:pt x="615" y="85"/>
                  </a:cubicBezTo>
                  <a:cubicBezTo>
                    <a:pt x="555" y="84"/>
                    <a:pt x="101" y="85"/>
                    <a:pt x="74" y="85"/>
                  </a:cubicBezTo>
                  <a:cubicBezTo>
                    <a:pt x="46" y="85"/>
                    <a:pt x="0" y="77"/>
                    <a:pt x="1" y="0"/>
                  </a:cubicBezTo>
                  <a:lnTo>
                    <a:pt x="672" y="0"/>
                  </a:lnTo>
                  <a:close/>
                </a:path>
              </a:pathLst>
            </a:custGeom>
            <a:solidFill>
              <a:schemeClr val="tx1">
                <a:lumMod val="50000"/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8" name="Freeform 11"/>
            <p:cNvSpPr>
              <a:spLocks/>
            </p:cNvSpPr>
            <p:nvPr userDrawn="1"/>
          </p:nvSpPr>
          <p:spPr bwMode="auto">
            <a:xfrm>
              <a:off x="10864850" y="6694487"/>
              <a:ext cx="231775" cy="100013"/>
            </a:xfrm>
            <a:custGeom>
              <a:avLst/>
              <a:gdLst>
                <a:gd name="T0" fmla="*/ 0 w 212"/>
                <a:gd name="T1" fmla="*/ 78 h 91"/>
                <a:gd name="T2" fmla="*/ 14 w 212"/>
                <a:gd name="T3" fmla="*/ 91 h 91"/>
                <a:gd name="T4" fmla="*/ 198 w 212"/>
                <a:gd name="T5" fmla="*/ 91 h 91"/>
                <a:gd name="T6" fmla="*/ 212 w 212"/>
                <a:gd name="T7" fmla="*/ 78 h 91"/>
                <a:gd name="T8" fmla="*/ 212 w 212"/>
                <a:gd name="T9" fmla="*/ 13 h 91"/>
                <a:gd name="T10" fmla="*/ 198 w 212"/>
                <a:gd name="T11" fmla="*/ 0 h 91"/>
                <a:gd name="T12" fmla="*/ 14 w 212"/>
                <a:gd name="T13" fmla="*/ 0 h 91"/>
                <a:gd name="T14" fmla="*/ 0 w 212"/>
                <a:gd name="T15" fmla="*/ 13 h 91"/>
                <a:gd name="T16" fmla="*/ 0 w 212"/>
                <a:gd name="T17" fmla="*/ 7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91">
                  <a:moveTo>
                    <a:pt x="0" y="78"/>
                  </a:moveTo>
                  <a:cubicBezTo>
                    <a:pt x="0" y="85"/>
                    <a:pt x="6" y="91"/>
                    <a:pt x="14" y="91"/>
                  </a:cubicBezTo>
                  <a:cubicBezTo>
                    <a:pt x="198" y="91"/>
                    <a:pt x="198" y="91"/>
                    <a:pt x="198" y="91"/>
                  </a:cubicBezTo>
                  <a:cubicBezTo>
                    <a:pt x="206" y="91"/>
                    <a:pt x="212" y="85"/>
                    <a:pt x="212" y="78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2" y="6"/>
                    <a:pt x="206" y="0"/>
                    <a:pt x="19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chemeClr val="tx1">
                <a:lumMod val="50000"/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9" name="Freeform 12"/>
            <p:cNvSpPr>
              <a:spLocks/>
            </p:cNvSpPr>
            <p:nvPr userDrawn="1"/>
          </p:nvSpPr>
          <p:spPr bwMode="auto">
            <a:xfrm>
              <a:off x="9194800" y="2151063"/>
              <a:ext cx="34925" cy="44450"/>
            </a:xfrm>
            <a:custGeom>
              <a:avLst/>
              <a:gdLst>
                <a:gd name="T0" fmla="*/ 30 w 33"/>
                <a:gd name="T1" fmla="*/ 24 h 41"/>
                <a:gd name="T2" fmla="*/ 11 w 33"/>
                <a:gd name="T3" fmla="*/ 39 h 41"/>
                <a:gd name="T4" fmla="*/ 3 w 33"/>
                <a:gd name="T5" fmla="*/ 17 h 41"/>
                <a:gd name="T6" fmla="*/ 21 w 33"/>
                <a:gd name="T7" fmla="*/ 2 h 41"/>
                <a:gd name="T8" fmla="*/ 30 w 33"/>
                <a:gd name="T9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1">
                  <a:moveTo>
                    <a:pt x="30" y="24"/>
                  </a:moveTo>
                  <a:cubicBezTo>
                    <a:pt x="27" y="35"/>
                    <a:pt x="19" y="41"/>
                    <a:pt x="11" y="39"/>
                  </a:cubicBezTo>
                  <a:cubicBezTo>
                    <a:pt x="4" y="37"/>
                    <a:pt x="0" y="27"/>
                    <a:pt x="3" y="17"/>
                  </a:cubicBezTo>
                  <a:cubicBezTo>
                    <a:pt x="5" y="7"/>
                    <a:pt x="14" y="0"/>
                    <a:pt x="21" y="2"/>
                  </a:cubicBezTo>
                  <a:cubicBezTo>
                    <a:pt x="29" y="4"/>
                    <a:pt x="33" y="14"/>
                    <a:pt x="30" y="24"/>
                  </a:cubicBezTo>
                  <a:close/>
                </a:path>
              </a:pathLst>
            </a:custGeom>
            <a:solidFill>
              <a:srgbClr val="1EA1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pic>
        <p:nvPicPr>
          <p:cNvPr id="101" name="图片占位符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563" y="1950611"/>
            <a:ext cx="4684088" cy="350478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419 h 10419"/>
              <a:gd name="connsiteX1" fmla="*/ 1277 w 10000"/>
              <a:gd name="connsiteY1" fmla="*/ 0 h 10419"/>
              <a:gd name="connsiteX2" fmla="*/ 10000 w 10000"/>
              <a:gd name="connsiteY2" fmla="*/ 419 h 10419"/>
              <a:gd name="connsiteX3" fmla="*/ 8000 w 10000"/>
              <a:gd name="connsiteY3" fmla="*/ 10419 h 10419"/>
              <a:gd name="connsiteX4" fmla="*/ 0 w 10000"/>
              <a:gd name="connsiteY4" fmla="*/ 10419 h 10419"/>
              <a:gd name="connsiteX0" fmla="*/ 0 w 9138"/>
              <a:gd name="connsiteY0" fmla="*/ 12003 h 12003"/>
              <a:gd name="connsiteX1" fmla="*/ 1277 w 9138"/>
              <a:gd name="connsiteY1" fmla="*/ 1584 h 12003"/>
              <a:gd name="connsiteX2" fmla="*/ 9138 w 9138"/>
              <a:gd name="connsiteY2" fmla="*/ 0 h 12003"/>
              <a:gd name="connsiteX3" fmla="*/ 8000 w 9138"/>
              <a:gd name="connsiteY3" fmla="*/ 12003 h 12003"/>
              <a:gd name="connsiteX4" fmla="*/ 0 w 9138"/>
              <a:gd name="connsiteY4" fmla="*/ 12003 h 12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" h="12003">
                <a:moveTo>
                  <a:pt x="0" y="12003"/>
                </a:moveTo>
                <a:lnTo>
                  <a:pt x="1277" y="1584"/>
                </a:lnTo>
                <a:lnTo>
                  <a:pt x="9138" y="0"/>
                </a:lnTo>
                <a:lnTo>
                  <a:pt x="8000" y="12003"/>
                </a:lnTo>
                <a:lnTo>
                  <a:pt x="0" y="12003"/>
                </a:lnTo>
                <a:close/>
              </a:path>
            </a:pathLst>
          </a:custGeom>
          <a:noFill/>
        </p:spPr>
      </p:pic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63" r="-1" b="24834"/>
          <a:stretch/>
        </p:blipFill>
        <p:spPr>
          <a:xfrm rot="9749771">
            <a:off x="-977954" y="-647659"/>
            <a:ext cx="3851135" cy="1813812"/>
          </a:xfrm>
          <a:custGeom>
            <a:avLst/>
            <a:gdLst>
              <a:gd name="connsiteX0" fmla="*/ 3851135 w 3851135"/>
              <a:gd name="connsiteY0" fmla="*/ 1813812 h 1813812"/>
              <a:gd name="connsiteX1" fmla="*/ 0 w 3851135"/>
              <a:gd name="connsiteY1" fmla="*/ 599272 h 1813812"/>
              <a:gd name="connsiteX2" fmla="*/ 0 w 3851135"/>
              <a:gd name="connsiteY2" fmla="*/ 0 h 1813812"/>
              <a:gd name="connsiteX3" fmla="*/ 3851135 w 3851135"/>
              <a:gd name="connsiteY3" fmla="*/ 0 h 1813812"/>
              <a:gd name="connsiteX4" fmla="*/ 3851135 w 3851135"/>
              <a:gd name="connsiteY4" fmla="*/ 1813812 h 18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1135" h="1813812">
                <a:moveTo>
                  <a:pt x="3851135" y="1813812"/>
                </a:moveTo>
                <a:lnTo>
                  <a:pt x="0" y="599272"/>
                </a:lnTo>
                <a:lnTo>
                  <a:pt x="0" y="0"/>
                </a:lnTo>
                <a:lnTo>
                  <a:pt x="3851135" y="0"/>
                </a:lnTo>
                <a:lnTo>
                  <a:pt x="3851135" y="1813812"/>
                </a:lnTo>
                <a:close/>
              </a:path>
            </a:pathLst>
          </a:custGeom>
        </p:spPr>
      </p:pic>
      <p:sp>
        <p:nvSpPr>
          <p:cNvPr id="34" name="Shape 806"/>
          <p:cNvSpPr txBox="1">
            <a:spLocks/>
          </p:cNvSpPr>
          <p:nvPr/>
        </p:nvSpPr>
        <p:spPr>
          <a:xfrm>
            <a:off x="-2052862" y="892384"/>
            <a:ext cx="10502900" cy="507365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>
                <a:solidFill>
                  <a:srgbClr val="FF0000"/>
                </a:solidFill>
              </a:defRPr>
            </a:pPr>
            <a:endParaRPr lang="zh-CN" altLang="en-US" sz="40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 sz="96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4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  <a:sym typeface="Microsoft YaHei"/>
              </a:rPr>
              <a:t>把眼前的事情做到极致</a:t>
            </a:r>
          </a:p>
          <a:p>
            <a:pPr>
              <a:lnSpc>
                <a:spcPct val="150000"/>
              </a:lnSpc>
              <a:defRPr sz="9600">
                <a:solidFill>
                  <a:srgbClr val="FF000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40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/>
                <a:sym typeface="Microsoft YaHei"/>
              </a:rPr>
              <a:t>下一步的美好自然呈现</a:t>
            </a:r>
          </a:p>
        </p:txBody>
      </p:sp>
    </p:spTree>
    <p:extLst>
      <p:ext uri="{BB962C8B-B14F-4D97-AF65-F5344CB8AC3E}">
        <p14:creationId xmlns:p14="http://schemas.microsoft.com/office/powerpoint/2010/main" val="305678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文本框 550"/>
          <p:cNvGrpSpPr/>
          <p:nvPr/>
        </p:nvGrpSpPr>
        <p:grpSpPr>
          <a:xfrm>
            <a:off x="6421678" y="4021560"/>
            <a:ext cx="1001607" cy="127001"/>
            <a:chOff x="0" y="0"/>
            <a:chExt cx="1001605" cy="127000"/>
          </a:xfrm>
        </p:grpSpPr>
        <p:sp>
          <p:nvSpPr>
            <p:cNvPr id="105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56" name="有理数的加法的技巧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有理数的加法的技巧</a:t>
              </a:r>
            </a:p>
          </p:txBody>
        </p:sp>
      </p:grpSp>
      <p:grpSp>
        <p:nvGrpSpPr>
          <p:cNvPr id="1060" name="文本框 551"/>
          <p:cNvGrpSpPr/>
          <p:nvPr/>
        </p:nvGrpSpPr>
        <p:grpSpPr>
          <a:xfrm>
            <a:off x="6421678" y="4297415"/>
            <a:ext cx="1001607" cy="127001"/>
            <a:chOff x="0" y="0"/>
            <a:chExt cx="1001605" cy="127000"/>
          </a:xfrm>
        </p:grpSpPr>
        <p:sp>
          <p:nvSpPr>
            <p:cNvPr id="105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59" name="有理数的加法法则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有理数的加法法则</a:t>
              </a:r>
            </a:p>
          </p:txBody>
        </p:sp>
      </p:grpSp>
      <p:grpSp>
        <p:nvGrpSpPr>
          <p:cNvPr id="1063" name="文本框 562"/>
          <p:cNvGrpSpPr/>
          <p:nvPr/>
        </p:nvGrpSpPr>
        <p:grpSpPr>
          <a:xfrm>
            <a:off x="6421678" y="5676690"/>
            <a:ext cx="1001607" cy="127001"/>
            <a:chOff x="0" y="0"/>
            <a:chExt cx="1001605" cy="127000"/>
          </a:xfrm>
        </p:grpSpPr>
        <p:sp>
          <p:nvSpPr>
            <p:cNvPr id="106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62" name="利用有理数的加法解决实际问题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利用有理数的加法解决实际问题</a:t>
              </a:r>
            </a:p>
          </p:txBody>
        </p:sp>
      </p:grpSp>
      <p:grpSp>
        <p:nvGrpSpPr>
          <p:cNvPr id="1066" name="文本框 565"/>
          <p:cNvGrpSpPr/>
          <p:nvPr/>
        </p:nvGrpSpPr>
        <p:grpSpPr>
          <a:xfrm>
            <a:off x="7907952" y="974616"/>
            <a:ext cx="1001607" cy="127001"/>
            <a:chOff x="0" y="0"/>
            <a:chExt cx="1001605" cy="127000"/>
          </a:xfrm>
        </p:grpSpPr>
        <p:sp>
          <p:nvSpPr>
            <p:cNvPr id="1064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65" name="有理数的减法法则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有理数的减法法则</a:t>
              </a:r>
            </a:p>
          </p:txBody>
        </p:sp>
      </p:grpSp>
      <p:grpSp>
        <p:nvGrpSpPr>
          <p:cNvPr id="1069" name="文本框 568"/>
          <p:cNvGrpSpPr/>
          <p:nvPr/>
        </p:nvGrpSpPr>
        <p:grpSpPr>
          <a:xfrm>
            <a:off x="7907952" y="1764564"/>
            <a:ext cx="1001607" cy="127001"/>
            <a:chOff x="0" y="0"/>
            <a:chExt cx="1001605" cy="127000"/>
          </a:xfrm>
        </p:grpSpPr>
        <p:sp>
          <p:nvSpPr>
            <p:cNvPr id="1067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68" name="利用有理数的减法比较大小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利用有理数的减法比较大小</a:t>
              </a:r>
            </a:p>
          </p:txBody>
        </p:sp>
      </p:grpSp>
      <p:grpSp>
        <p:nvGrpSpPr>
          <p:cNvPr id="1072" name="文本框 570"/>
          <p:cNvGrpSpPr/>
          <p:nvPr/>
        </p:nvGrpSpPr>
        <p:grpSpPr>
          <a:xfrm>
            <a:off x="7907952" y="2027880"/>
            <a:ext cx="1001607" cy="127001"/>
            <a:chOff x="0" y="0"/>
            <a:chExt cx="1001605" cy="127000"/>
          </a:xfrm>
        </p:grpSpPr>
        <p:sp>
          <p:nvSpPr>
            <p:cNvPr id="1070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71" name="求数轴上两点之间的距离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求数轴上两点之间的距离</a:t>
              </a:r>
            </a:p>
          </p:txBody>
        </p:sp>
      </p:grpSp>
      <p:grpSp>
        <p:nvGrpSpPr>
          <p:cNvPr id="1075" name="文本框 593"/>
          <p:cNvGrpSpPr/>
          <p:nvPr/>
        </p:nvGrpSpPr>
        <p:grpSpPr>
          <a:xfrm>
            <a:off x="7907952" y="1237932"/>
            <a:ext cx="1001607" cy="127001"/>
            <a:chOff x="0" y="0"/>
            <a:chExt cx="1001605" cy="127000"/>
          </a:xfrm>
        </p:grpSpPr>
        <p:sp>
          <p:nvSpPr>
            <p:cNvPr id="107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74" name="利用有理数的减法解决实际问题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利用有理数的减法解决实际问题</a:t>
              </a:r>
            </a:p>
          </p:txBody>
        </p:sp>
      </p:grpSp>
      <p:grpSp>
        <p:nvGrpSpPr>
          <p:cNvPr id="1078" name="文本框 596"/>
          <p:cNvGrpSpPr/>
          <p:nvPr/>
        </p:nvGrpSpPr>
        <p:grpSpPr>
          <a:xfrm>
            <a:off x="476583" y="950261"/>
            <a:ext cx="1001606" cy="127001"/>
            <a:chOff x="0" y="0"/>
            <a:chExt cx="1001605" cy="127000"/>
          </a:xfrm>
        </p:grpSpPr>
        <p:sp>
          <p:nvSpPr>
            <p:cNvPr id="1076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77" name="正数和负数表示相反意义的量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正数和负数表示相反意义的量</a:t>
              </a:r>
            </a:p>
          </p:txBody>
        </p:sp>
      </p:grpSp>
      <p:grpSp>
        <p:nvGrpSpPr>
          <p:cNvPr id="1081" name="文本框 597"/>
          <p:cNvGrpSpPr/>
          <p:nvPr/>
        </p:nvGrpSpPr>
        <p:grpSpPr>
          <a:xfrm>
            <a:off x="476583" y="1213577"/>
            <a:ext cx="1001606" cy="127001"/>
            <a:chOff x="0" y="0"/>
            <a:chExt cx="1001605" cy="127000"/>
          </a:xfrm>
        </p:grpSpPr>
        <p:sp>
          <p:nvSpPr>
            <p:cNvPr id="1079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80" name="定义识别正数和负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定义识别正数和负数</a:t>
              </a:r>
            </a:p>
          </p:txBody>
        </p:sp>
      </p:grpSp>
      <p:grpSp>
        <p:nvGrpSpPr>
          <p:cNvPr id="1084" name="文本框 599"/>
          <p:cNvGrpSpPr/>
          <p:nvPr/>
        </p:nvGrpSpPr>
        <p:grpSpPr>
          <a:xfrm>
            <a:off x="476583" y="1476893"/>
            <a:ext cx="1001606" cy="127001"/>
            <a:chOff x="0" y="0"/>
            <a:chExt cx="1001605" cy="127000"/>
          </a:xfrm>
        </p:grpSpPr>
        <p:sp>
          <p:nvSpPr>
            <p:cNvPr id="108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83" name="正数和负数的实际应用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正数和负数的实际应用</a:t>
              </a:r>
            </a:p>
          </p:txBody>
        </p:sp>
      </p:grpSp>
      <p:grpSp>
        <p:nvGrpSpPr>
          <p:cNvPr id="1087" name="文本框 605"/>
          <p:cNvGrpSpPr/>
          <p:nvPr/>
        </p:nvGrpSpPr>
        <p:grpSpPr>
          <a:xfrm>
            <a:off x="476583" y="2554512"/>
            <a:ext cx="1001606" cy="127001"/>
            <a:chOff x="0" y="0"/>
            <a:chExt cx="1001605" cy="127000"/>
          </a:xfrm>
        </p:grpSpPr>
        <p:sp>
          <p:nvSpPr>
            <p:cNvPr id="108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86" name="有理数的概念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有理数的概念</a:t>
              </a:r>
            </a:p>
          </p:txBody>
        </p:sp>
      </p:grpSp>
      <p:grpSp>
        <p:nvGrpSpPr>
          <p:cNvPr id="1090" name="文本框 614"/>
          <p:cNvGrpSpPr/>
          <p:nvPr/>
        </p:nvGrpSpPr>
        <p:grpSpPr>
          <a:xfrm>
            <a:off x="476583" y="4661040"/>
            <a:ext cx="1001606" cy="127001"/>
            <a:chOff x="0" y="0"/>
            <a:chExt cx="1001605" cy="127000"/>
          </a:xfrm>
        </p:grpSpPr>
        <p:sp>
          <p:nvSpPr>
            <p:cNvPr id="108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89" name="有理数的分类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有理数的分类</a:t>
              </a:r>
            </a:p>
          </p:txBody>
        </p:sp>
      </p:grpSp>
      <p:grpSp>
        <p:nvGrpSpPr>
          <p:cNvPr id="1093" name="文本框 615"/>
          <p:cNvGrpSpPr/>
          <p:nvPr/>
        </p:nvGrpSpPr>
        <p:grpSpPr>
          <a:xfrm>
            <a:off x="476583" y="4924356"/>
            <a:ext cx="1001606" cy="127001"/>
            <a:chOff x="0" y="0"/>
            <a:chExt cx="1001605" cy="127000"/>
          </a:xfrm>
        </p:grpSpPr>
        <p:sp>
          <p:nvSpPr>
            <p:cNvPr id="109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92" name="负数的倒数的认识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负数的倒数的认识</a:t>
              </a:r>
            </a:p>
          </p:txBody>
        </p:sp>
      </p:grpSp>
      <p:grpSp>
        <p:nvGrpSpPr>
          <p:cNvPr id="1096" name="文本框 617"/>
          <p:cNvGrpSpPr/>
          <p:nvPr/>
        </p:nvGrpSpPr>
        <p:grpSpPr>
          <a:xfrm>
            <a:off x="476583" y="5187672"/>
            <a:ext cx="1001606" cy="127001"/>
            <a:chOff x="0" y="0"/>
            <a:chExt cx="1001605" cy="127000"/>
          </a:xfrm>
        </p:grpSpPr>
        <p:sp>
          <p:nvSpPr>
            <p:cNvPr id="1094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95" name="负数的倒数的应用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负数的倒数的应用</a:t>
              </a:r>
            </a:p>
          </p:txBody>
        </p:sp>
      </p:grpSp>
      <p:grpSp>
        <p:nvGrpSpPr>
          <p:cNvPr id="1099" name="文本框 618"/>
          <p:cNvGrpSpPr/>
          <p:nvPr/>
        </p:nvGrpSpPr>
        <p:grpSpPr>
          <a:xfrm>
            <a:off x="476583" y="5450988"/>
            <a:ext cx="1001606" cy="127001"/>
            <a:chOff x="0" y="0"/>
            <a:chExt cx="1001605" cy="127000"/>
          </a:xfrm>
        </p:grpSpPr>
        <p:sp>
          <p:nvSpPr>
            <p:cNvPr id="1097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098" name="分数和小数的区别和联系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分数和小数的区别和联系</a:t>
              </a:r>
            </a:p>
          </p:txBody>
        </p:sp>
      </p:grpSp>
      <p:grpSp>
        <p:nvGrpSpPr>
          <p:cNvPr id="1102" name="文本框 620"/>
          <p:cNvGrpSpPr/>
          <p:nvPr/>
        </p:nvGrpSpPr>
        <p:grpSpPr>
          <a:xfrm>
            <a:off x="476583" y="5714304"/>
            <a:ext cx="1001606" cy="127001"/>
            <a:chOff x="0" y="0"/>
            <a:chExt cx="1001605" cy="127000"/>
          </a:xfrm>
        </p:grpSpPr>
        <p:sp>
          <p:nvSpPr>
            <p:cNvPr id="1100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01" name="对0的理解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对0的理解</a:t>
              </a:r>
            </a:p>
          </p:txBody>
        </p:sp>
      </p:grpSp>
      <p:grpSp>
        <p:nvGrpSpPr>
          <p:cNvPr id="1105" name="文本框 621"/>
          <p:cNvGrpSpPr/>
          <p:nvPr/>
        </p:nvGrpSpPr>
        <p:grpSpPr>
          <a:xfrm>
            <a:off x="476583" y="5977620"/>
            <a:ext cx="1001606" cy="127001"/>
            <a:chOff x="0" y="0"/>
            <a:chExt cx="1001605" cy="127000"/>
          </a:xfrm>
        </p:grpSpPr>
        <p:sp>
          <p:nvSpPr>
            <p:cNvPr id="110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04" name="数的集合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数的集合</a:t>
              </a:r>
            </a:p>
          </p:txBody>
        </p:sp>
      </p:grpSp>
      <p:grpSp>
        <p:nvGrpSpPr>
          <p:cNvPr id="1108" name="文本框 626"/>
          <p:cNvGrpSpPr/>
          <p:nvPr/>
        </p:nvGrpSpPr>
        <p:grpSpPr>
          <a:xfrm>
            <a:off x="476583" y="4397724"/>
            <a:ext cx="1001606" cy="127001"/>
            <a:chOff x="0" y="0"/>
            <a:chExt cx="1001605" cy="127000"/>
          </a:xfrm>
        </p:grpSpPr>
        <p:sp>
          <p:nvSpPr>
            <p:cNvPr id="1106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07" name="相关数的识别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相关数的识别</a:t>
              </a:r>
            </a:p>
          </p:txBody>
        </p:sp>
      </p:grpSp>
      <p:grpSp>
        <p:nvGrpSpPr>
          <p:cNvPr id="1111" name="文本框 660"/>
          <p:cNvGrpSpPr/>
          <p:nvPr/>
        </p:nvGrpSpPr>
        <p:grpSpPr>
          <a:xfrm>
            <a:off x="1962856" y="950261"/>
            <a:ext cx="1001606" cy="127001"/>
            <a:chOff x="0" y="0"/>
            <a:chExt cx="1001605" cy="127000"/>
          </a:xfrm>
        </p:grpSpPr>
        <p:sp>
          <p:nvSpPr>
            <p:cNvPr id="1109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10" name="认识数轴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认识数轴</a:t>
              </a:r>
            </a:p>
          </p:txBody>
        </p:sp>
      </p:grpSp>
      <p:grpSp>
        <p:nvGrpSpPr>
          <p:cNvPr id="1114" name="文本框 661"/>
          <p:cNvGrpSpPr/>
          <p:nvPr/>
        </p:nvGrpSpPr>
        <p:grpSpPr>
          <a:xfrm>
            <a:off x="1962856" y="1202129"/>
            <a:ext cx="1001606" cy="127001"/>
            <a:chOff x="0" y="0"/>
            <a:chExt cx="1001605" cy="127000"/>
          </a:xfrm>
        </p:grpSpPr>
        <p:sp>
          <p:nvSpPr>
            <p:cNvPr id="111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13" name="数轴的画法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数轴的画法</a:t>
              </a:r>
            </a:p>
          </p:txBody>
        </p:sp>
      </p:grpSp>
      <p:grpSp>
        <p:nvGrpSpPr>
          <p:cNvPr id="1117" name="文本框 662"/>
          <p:cNvGrpSpPr/>
          <p:nvPr/>
        </p:nvGrpSpPr>
        <p:grpSpPr>
          <a:xfrm>
            <a:off x="1962856" y="1453997"/>
            <a:ext cx="1001606" cy="127001"/>
            <a:chOff x="0" y="0"/>
            <a:chExt cx="1001605" cy="127000"/>
          </a:xfrm>
        </p:grpSpPr>
        <p:sp>
          <p:nvSpPr>
            <p:cNvPr id="111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16" name="已知数轴上的点读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已知数轴上的点读数</a:t>
              </a:r>
            </a:p>
          </p:txBody>
        </p:sp>
      </p:grpSp>
      <p:grpSp>
        <p:nvGrpSpPr>
          <p:cNvPr id="1120" name="文本框 664"/>
          <p:cNvGrpSpPr/>
          <p:nvPr/>
        </p:nvGrpSpPr>
        <p:grpSpPr>
          <a:xfrm>
            <a:off x="1962856" y="1705865"/>
            <a:ext cx="1001606" cy="127001"/>
            <a:chOff x="0" y="0"/>
            <a:chExt cx="1001605" cy="127000"/>
          </a:xfrm>
        </p:grpSpPr>
        <p:sp>
          <p:nvSpPr>
            <p:cNvPr id="111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19" name="已知某个数画数轴上的点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已知某个数画数轴上的点</a:t>
              </a:r>
            </a:p>
          </p:txBody>
        </p:sp>
      </p:grpSp>
      <p:grpSp>
        <p:nvGrpSpPr>
          <p:cNvPr id="1123" name="文本框 665"/>
          <p:cNvGrpSpPr/>
          <p:nvPr/>
        </p:nvGrpSpPr>
        <p:grpSpPr>
          <a:xfrm>
            <a:off x="1962856" y="1957733"/>
            <a:ext cx="1001606" cy="127001"/>
            <a:chOff x="0" y="0"/>
            <a:chExt cx="1001605" cy="127000"/>
          </a:xfrm>
        </p:grpSpPr>
        <p:sp>
          <p:nvSpPr>
            <p:cNvPr id="112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22" name="数轴上的点与有理数的关系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数轴上的点与有理数的关系</a:t>
              </a:r>
            </a:p>
          </p:txBody>
        </p:sp>
      </p:grpSp>
      <p:grpSp>
        <p:nvGrpSpPr>
          <p:cNvPr id="1126" name="文本框 676"/>
          <p:cNvGrpSpPr/>
          <p:nvPr/>
        </p:nvGrpSpPr>
        <p:grpSpPr>
          <a:xfrm>
            <a:off x="1962856" y="3733716"/>
            <a:ext cx="1001606" cy="127001"/>
            <a:chOff x="0" y="0"/>
            <a:chExt cx="1001605" cy="127000"/>
          </a:xfrm>
        </p:grpSpPr>
        <p:sp>
          <p:nvSpPr>
            <p:cNvPr id="1124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25" name="数轴上距离问题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数轴上距离问题</a:t>
              </a:r>
            </a:p>
          </p:txBody>
        </p:sp>
      </p:grpSp>
      <p:grpSp>
        <p:nvGrpSpPr>
          <p:cNvPr id="1129" name="文本框 680"/>
          <p:cNvGrpSpPr/>
          <p:nvPr/>
        </p:nvGrpSpPr>
        <p:grpSpPr>
          <a:xfrm>
            <a:off x="1962856" y="4489320"/>
            <a:ext cx="1001606" cy="127001"/>
            <a:chOff x="0" y="0"/>
            <a:chExt cx="1001605" cy="127000"/>
          </a:xfrm>
        </p:grpSpPr>
        <p:sp>
          <p:nvSpPr>
            <p:cNvPr id="1127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28" name="相反数的识别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相反数的识别</a:t>
              </a:r>
            </a:p>
          </p:txBody>
        </p:sp>
      </p:grpSp>
      <p:grpSp>
        <p:nvGrpSpPr>
          <p:cNvPr id="1132" name="文本框 683"/>
          <p:cNvGrpSpPr/>
          <p:nvPr/>
        </p:nvGrpSpPr>
        <p:grpSpPr>
          <a:xfrm>
            <a:off x="1962856" y="4993056"/>
            <a:ext cx="1001606" cy="127001"/>
            <a:chOff x="0" y="0"/>
            <a:chExt cx="1001605" cy="127000"/>
          </a:xfrm>
        </p:grpSpPr>
        <p:sp>
          <p:nvSpPr>
            <p:cNvPr id="1130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31" name="相反数的几何意义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相反数的几何意义</a:t>
              </a:r>
            </a:p>
          </p:txBody>
        </p:sp>
      </p:grpSp>
      <p:grpSp>
        <p:nvGrpSpPr>
          <p:cNvPr id="1135" name="文本框 684"/>
          <p:cNvGrpSpPr/>
          <p:nvPr/>
        </p:nvGrpSpPr>
        <p:grpSpPr>
          <a:xfrm>
            <a:off x="1962856" y="5244924"/>
            <a:ext cx="1001606" cy="127001"/>
            <a:chOff x="0" y="0"/>
            <a:chExt cx="1001605" cy="127000"/>
          </a:xfrm>
        </p:grpSpPr>
        <p:sp>
          <p:nvSpPr>
            <p:cNvPr id="113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34" name="多重符号的化简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多重符号的化简</a:t>
              </a:r>
            </a:p>
          </p:txBody>
        </p:sp>
      </p:grpSp>
      <p:grpSp>
        <p:nvGrpSpPr>
          <p:cNvPr id="1138" name="文本框 746"/>
          <p:cNvGrpSpPr/>
          <p:nvPr/>
        </p:nvGrpSpPr>
        <p:grpSpPr>
          <a:xfrm>
            <a:off x="3449130" y="3162166"/>
            <a:ext cx="1001606" cy="127001"/>
            <a:chOff x="0" y="0"/>
            <a:chExt cx="1001605" cy="127000"/>
          </a:xfrm>
        </p:grpSpPr>
        <p:sp>
          <p:nvSpPr>
            <p:cNvPr id="1136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37" name="相反数的求法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相反数的求法</a:t>
              </a:r>
            </a:p>
          </p:txBody>
        </p:sp>
      </p:grpSp>
      <p:grpSp>
        <p:nvGrpSpPr>
          <p:cNvPr id="1141" name="文本框 748"/>
          <p:cNvGrpSpPr/>
          <p:nvPr/>
        </p:nvGrpSpPr>
        <p:grpSpPr>
          <a:xfrm>
            <a:off x="3449130" y="3607778"/>
            <a:ext cx="1001606" cy="127001"/>
            <a:chOff x="0" y="0"/>
            <a:chExt cx="1001605" cy="127000"/>
          </a:xfrm>
        </p:grpSpPr>
        <p:sp>
          <p:nvSpPr>
            <p:cNvPr id="1139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40" name="求一个非负数的绝对值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求一个非负数的绝对值</a:t>
              </a:r>
            </a:p>
          </p:txBody>
        </p:sp>
      </p:grpSp>
      <p:grpSp>
        <p:nvGrpSpPr>
          <p:cNvPr id="1144" name="文本框 750"/>
          <p:cNvGrpSpPr/>
          <p:nvPr/>
        </p:nvGrpSpPr>
        <p:grpSpPr>
          <a:xfrm>
            <a:off x="3449130" y="3830584"/>
            <a:ext cx="1001606" cy="127001"/>
            <a:chOff x="0" y="0"/>
            <a:chExt cx="1001605" cy="127000"/>
          </a:xfrm>
        </p:grpSpPr>
        <p:sp>
          <p:nvSpPr>
            <p:cNvPr id="114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43" name="求一个负数的绝对值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求一个负数的绝对值</a:t>
              </a:r>
            </a:p>
          </p:txBody>
        </p:sp>
      </p:grpSp>
      <p:grpSp>
        <p:nvGrpSpPr>
          <p:cNvPr id="1147" name="文本框 751"/>
          <p:cNvGrpSpPr/>
          <p:nvPr/>
        </p:nvGrpSpPr>
        <p:grpSpPr>
          <a:xfrm>
            <a:off x="3449130" y="4053390"/>
            <a:ext cx="1001606" cy="127001"/>
            <a:chOff x="0" y="0"/>
            <a:chExt cx="1001605" cy="127000"/>
          </a:xfrm>
        </p:grpSpPr>
        <p:sp>
          <p:nvSpPr>
            <p:cNvPr id="114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46" name="已知绝对值，求一个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已知绝对值，求一个数</a:t>
              </a:r>
            </a:p>
          </p:txBody>
        </p:sp>
      </p:grpSp>
      <p:grpSp>
        <p:nvGrpSpPr>
          <p:cNvPr id="1150" name="文本框 752"/>
          <p:cNvGrpSpPr/>
          <p:nvPr/>
        </p:nvGrpSpPr>
        <p:grpSpPr>
          <a:xfrm>
            <a:off x="3449130" y="4276196"/>
            <a:ext cx="1001606" cy="127001"/>
            <a:chOff x="0" y="0"/>
            <a:chExt cx="1001605" cy="127000"/>
          </a:xfrm>
        </p:grpSpPr>
        <p:sp>
          <p:nvSpPr>
            <p:cNvPr id="114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49" name="含绝对值的计算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含绝对值的计算</a:t>
              </a:r>
            </a:p>
          </p:txBody>
        </p:sp>
      </p:grpSp>
      <p:grpSp>
        <p:nvGrpSpPr>
          <p:cNvPr id="1153" name="文本框 755"/>
          <p:cNvGrpSpPr/>
          <p:nvPr/>
        </p:nvGrpSpPr>
        <p:grpSpPr>
          <a:xfrm>
            <a:off x="3449130" y="4721808"/>
            <a:ext cx="1001606" cy="127001"/>
            <a:chOff x="0" y="0"/>
            <a:chExt cx="1001605" cy="127000"/>
          </a:xfrm>
        </p:grpSpPr>
        <p:sp>
          <p:nvSpPr>
            <p:cNvPr id="115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52" name="利用绝对值的意义化简绝对值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利用绝对值的意义化简绝对值</a:t>
              </a:r>
            </a:p>
          </p:txBody>
        </p:sp>
      </p:grpSp>
      <p:grpSp>
        <p:nvGrpSpPr>
          <p:cNvPr id="1156" name="文本框 763"/>
          <p:cNvGrpSpPr/>
          <p:nvPr/>
        </p:nvGrpSpPr>
        <p:grpSpPr>
          <a:xfrm>
            <a:off x="3449130" y="1841485"/>
            <a:ext cx="1001606" cy="127001"/>
            <a:chOff x="0" y="0"/>
            <a:chExt cx="1001605" cy="127000"/>
          </a:xfrm>
        </p:grpSpPr>
        <p:sp>
          <p:nvSpPr>
            <p:cNvPr id="1154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55" name="相反数性质的应用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相反数性质的应用</a:t>
              </a:r>
            </a:p>
          </p:txBody>
        </p:sp>
      </p:grpSp>
      <p:grpSp>
        <p:nvGrpSpPr>
          <p:cNvPr id="1159" name="文本框 764"/>
          <p:cNvGrpSpPr/>
          <p:nvPr/>
        </p:nvGrpSpPr>
        <p:grpSpPr>
          <a:xfrm>
            <a:off x="3449130" y="6058644"/>
            <a:ext cx="1001606" cy="127001"/>
            <a:chOff x="0" y="0"/>
            <a:chExt cx="1001605" cy="127000"/>
          </a:xfrm>
        </p:grpSpPr>
        <p:sp>
          <p:nvSpPr>
            <p:cNvPr id="1157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58" name="绝对值在实际生活中的作用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绝对值在实际生活中的作用</a:t>
              </a:r>
            </a:p>
          </p:txBody>
        </p:sp>
      </p:grpSp>
      <p:grpSp>
        <p:nvGrpSpPr>
          <p:cNvPr id="1162" name="文本框 804"/>
          <p:cNvGrpSpPr/>
          <p:nvPr/>
        </p:nvGrpSpPr>
        <p:grpSpPr>
          <a:xfrm>
            <a:off x="4935404" y="950261"/>
            <a:ext cx="1001606" cy="127001"/>
            <a:chOff x="0" y="0"/>
            <a:chExt cx="1001605" cy="127000"/>
          </a:xfrm>
        </p:grpSpPr>
        <p:sp>
          <p:nvSpPr>
            <p:cNvPr id="1160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61" name="绝对值的非负性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绝对值的非负性</a:t>
              </a:r>
            </a:p>
          </p:txBody>
        </p:sp>
      </p:grpSp>
      <p:grpSp>
        <p:nvGrpSpPr>
          <p:cNvPr id="1165" name="文本框 805"/>
          <p:cNvGrpSpPr/>
          <p:nvPr/>
        </p:nvGrpSpPr>
        <p:grpSpPr>
          <a:xfrm>
            <a:off x="4935404" y="1413697"/>
            <a:ext cx="1001606" cy="127001"/>
            <a:chOff x="0" y="0"/>
            <a:chExt cx="1001605" cy="127000"/>
          </a:xfrm>
        </p:grpSpPr>
        <p:sp>
          <p:nvSpPr>
            <p:cNvPr id="116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64" name="利用绝对值的非负性求最值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利用绝对值的非负性求最值</a:t>
              </a:r>
            </a:p>
          </p:txBody>
        </p:sp>
      </p:grpSp>
      <p:grpSp>
        <p:nvGrpSpPr>
          <p:cNvPr id="1168" name="文本框 830"/>
          <p:cNvGrpSpPr/>
          <p:nvPr/>
        </p:nvGrpSpPr>
        <p:grpSpPr>
          <a:xfrm>
            <a:off x="4935404" y="3260198"/>
            <a:ext cx="1001606" cy="127001"/>
            <a:chOff x="0" y="0"/>
            <a:chExt cx="1001605" cy="127000"/>
          </a:xfrm>
        </p:grpSpPr>
        <p:sp>
          <p:nvSpPr>
            <p:cNvPr id="1166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67" name="“0”在绝对值中的地位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“0”在绝对值中的地位</a:t>
              </a:r>
            </a:p>
          </p:txBody>
        </p:sp>
      </p:grpSp>
      <p:grpSp>
        <p:nvGrpSpPr>
          <p:cNvPr id="1171" name="文本框 831"/>
          <p:cNvGrpSpPr/>
          <p:nvPr/>
        </p:nvGrpSpPr>
        <p:grpSpPr>
          <a:xfrm>
            <a:off x="4935404" y="1181979"/>
            <a:ext cx="1001606" cy="127001"/>
            <a:chOff x="0" y="0"/>
            <a:chExt cx="1001605" cy="127000"/>
          </a:xfrm>
        </p:grpSpPr>
        <p:sp>
          <p:nvSpPr>
            <p:cNvPr id="1169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70" name="绝对值的非负数的应用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绝对值的非负数的应用</a:t>
              </a:r>
            </a:p>
          </p:txBody>
        </p:sp>
      </p:grpSp>
      <p:grpSp>
        <p:nvGrpSpPr>
          <p:cNvPr id="1174" name="文本框 833"/>
          <p:cNvGrpSpPr/>
          <p:nvPr/>
        </p:nvGrpSpPr>
        <p:grpSpPr>
          <a:xfrm>
            <a:off x="4935404" y="6272532"/>
            <a:ext cx="1001606" cy="127001"/>
            <a:chOff x="0" y="0"/>
            <a:chExt cx="1001605" cy="127000"/>
          </a:xfrm>
        </p:grpSpPr>
        <p:sp>
          <p:nvSpPr>
            <p:cNvPr id="117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73" name="两个负数比较，绝对值大的数小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两个负数比较，绝对值大的数小</a:t>
              </a:r>
            </a:p>
          </p:txBody>
        </p:sp>
      </p:grpSp>
      <p:grpSp>
        <p:nvGrpSpPr>
          <p:cNvPr id="1177" name="文本框 834"/>
          <p:cNvGrpSpPr/>
          <p:nvPr/>
        </p:nvGrpSpPr>
        <p:grpSpPr>
          <a:xfrm>
            <a:off x="4935404" y="6504259"/>
            <a:ext cx="1001606" cy="127001"/>
            <a:chOff x="0" y="0"/>
            <a:chExt cx="1001605" cy="127000"/>
          </a:xfrm>
        </p:grpSpPr>
        <p:sp>
          <p:nvSpPr>
            <p:cNvPr id="117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76" name="利用数轴比较大小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利用数轴比较大小</a:t>
              </a:r>
            </a:p>
          </p:txBody>
        </p:sp>
      </p:grpSp>
      <p:grpSp>
        <p:nvGrpSpPr>
          <p:cNvPr id="1180" name="文本框 835"/>
          <p:cNvGrpSpPr/>
          <p:nvPr/>
        </p:nvGrpSpPr>
        <p:grpSpPr>
          <a:xfrm>
            <a:off x="4935404" y="6040814"/>
            <a:ext cx="1001606" cy="127001"/>
            <a:chOff x="0" y="0"/>
            <a:chExt cx="1001605" cy="127000"/>
          </a:xfrm>
        </p:grpSpPr>
        <p:sp>
          <p:nvSpPr>
            <p:cNvPr id="117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79" name="直接比较大小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直接比较大小</a:t>
              </a:r>
            </a:p>
          </p:txBody>
        </p:sp>
      </p:grpSp>
      <p:grpSp>
        <p:nvGrpSpPr>
          <p:cNvPr id="1183" name="文本框 837"/>
          <p:cNvGrpSpPr/>
          <p:nvPr/>
        </p:nvGrpSpPr>
        <p:grpSpPr>
          <a:xfrm>
            <a:off x="4935404" y="5577378"/>
            <a:ext cx="1001606" cy="127001"/>
            <a:chOff x="0" y="0"/>
            <a:chExt cx="1001605" cy="127000"/>
          </a:xfrm>
        </p:grpSpPr>
        <p:sp>
          <p:nvSpPr>
            <p:cNvPr id="118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182" name="找最大数和最小数(-1,0,1)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找最大数和最小数(-1,0,1)</a:t>
              </a:r>
            </a:p>
          </p:txBody>
        </p:sp>
      </p:grpSp>
      <p:sp>
        <p:nvSpPr>
          <p:cNvPr id="1184" name="TextBox 43"/>
          <p:cNvSpPr txBox="1"/>
          <p:nvPr/>
        </p:nvSpPr>
        <p:spPr>
          <a:xfrm>
            <a:off x="933580" y="314207"/>
            <a:ext cx="8191370" cy="533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pPr>
            <a:r>
              <a:t>知识点拆分对比：有理数——高木知识点</a:t>
            </a:r>
          </a:p>
        </p:txBody>
      </p:sp>
      <p:sp>
        <p:nvSpPr>
          <p:cNvPr id="1185" name="直接连接符 415"/>
          <p:cNvSpPr/>
          <p:nvPr/>
        </p:nvSpPr>
        <p:spPr>
          <a:xfrm flipV="1">
            <a:off x="910805" y="757256"/>
            <a:ext cx="7299746" cy="31386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302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TextBox 43"/>
          <p:cNvSpPr txBox="1"/>
          <p:nvPr/>
        </p:nvSpPr>
        <p:spPr>
          <a:xfrm>
            <a:off x="933580" y="104628"/>
            <a:ext cx="8191370" cy="5334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defRPr sz="3000" b="1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pPr>
            <a:r>
              <a:t>知识点拆分对比：有理数——乂学知识点</a:t>
            </a:r>
          </a:p>
        </p:txBody>
      </p:sp>
      <p:sp>
        <p:nvSpPr>
          <p:cNvPr id="1188" name="直接连接符 967"/>
          <p:cNvSpPr/>
          <p:nvPr/>
        </p:nvSpPr>
        <p:spPr>
          <a:xfrm flipV="1">
            <a:off x="910805" y="547676"/>
            <a:ext cx="7299746" cy="31386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89" name="TextBox 43"/>
          <p:cNvSpPr txBox="1"/>
          <p:nvPr/>
        </p:nvSpPr>
        <p:spPr>
          <a:xfrm>
            <a:off x="10968538" y="210271"/>
            <a:ext cx="732123" cy="2667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defRPr sz="1500" b="1">
                <a:solidFill>
                  <a:srgbClr val="FFFFFF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t>关联线</a:t>
            </a:r>
          </a:p>
        </p:txBody>
      </p:sp>
      <p:sp>
        <p:nvSpPr>
          <p:cNvPr id="1190" name="直接箭头连接符 969"/>
          <p:cNvSpPr/>
          <p:nvPr/>
        </p:nvSpPr>
        <p:spPr>
          <a:xfrm>
            <a:off x="10549717" y="325687"/>
            <a:ext cx="329766" cy="1"/>
          </a:xfrm>
          <a:prstGeom prst="line">
            <a:avLst/>
          </a:prstGeom>
          <a:ln w="6350">
            <a:solidFill>
              <a:srgbClr val="FFFF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193" name="文本框 652"/>
          <p:cNvGrpSpPr/>
          <p:nvPr/>
        </p:nvGrpSpPr>
        <p:grpSpPr>
          <a:xfrm>
            <a:off x="10880500" y="711300"/>
            <a:ext cx="1001607" cy="127001"/>
            <a:chOff x="0" y="0"/>
            <a:chExt cx="1001605" cy="127000"/>
          </a:xfrm>
        </p:grpSpPr>
        <p:sp>
          <p:nvSpPr>
            <p:cNvPr id="119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192" name="正有理数的乘方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正有理数的乘方</a:t>
              </a:r>
            </a:p>
          </p:txBody>
        </p:sp>
      </p:grpSp>
      <p:grpSp>
        <p:nvGrpSpPr>
          <p:cNvPr id="1196" name="文本框 654"/>
          <p:cNvGrpSpPr/>
          <p:nvPr/>
        </p:nvGrpSpPr>
        <p:grpSpPr>
          <a:xfrm>
            <a:off x="10880500" y="918191"/>
            <a:ext cx="1001607" cy="127001"/>
            <a:chOff x="0" y="0"/>
            <a:chExt cx="1001605" cy="127000"/>
          </a:xfrm>
        </p:grpSpPr>
        <p:sp>
          <p:nvSpPr>
            <p:cNvPr id="1194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195" name="负有理数的乘方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负有理数的乘方</a:t>
              </a:r>
            </a:p>
          </p:txBody>
        </p:sp>
      </p:grpSp>
      <p:grpSp>
        <p:nvGrpSpPr>
          <p:cNvPr id="1199" name="文本框 655"/>
          <p:cNvGrpSpPr/>
          <p:nvPr/>
        </p:nvGrpSpPr>
        <p:grpSpPr>
          <a:xfrm>
            <a:off x="10880500" y="1125082"/>
            <a:ext cx="1001607" cy="127001"/>
            <a:chOff x="0" y="0"/>
            <a:chExt cx="1001605" cy="127000"/>
          </a:xfrm>
        </p:grpSpPr>
        <p:sp>
          <p:nvSpPr>
            <p:cNvPr id="1197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198" name="有理数乘方的书写规范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有理数乘方的书写规范</a:t>
              </a:r>
            </a:p>
          </p:txBody>
        </p:sp>
      </p:grpSp>
      <p:grpSp>
        <p:nvGrpSpPr>
          <p:cNvPr id="1202" name="文本框 657"/>
          <p:cNvGrpSpPr/>
          <p:nvPr/>
        </p:nvGrpSpPr>
        <p:grpSpPr>
          <a:xfrm>
            <a:off x="10880500" y="1331973"/>
            <a:ext cx="1001607" cy="127001"/>
            <a:chOff x="0" y="0"/>
            <a:chExt cx="1001605" cy="127000"/>
          </a:xfrm>
        </p:grpSpPr>
        <p:sp>
          <p:nvSpPr>
            <p:cNvPr id="1200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201" name="有理数的偶次乘方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有理数的偶次乘方</a:t>
              </a:r>
            </a:p>
          </p:txBody>
        </p:sp>
      </p:grpSp>
      <p:grpSp>
        <p:nvGrpSpPr>
          <p:cNvPr id="1205" name="文本框 658"/>
          <p:cNvGrpSpPr/>
          <p:nvPr/>
        </p:nvGrpSpPr>
        <p:grpSpPr>
          <a:xfrm>
            <a:off x="10880500" y="1538864"/>
            <a:ext cx="1001607" cy="127001"/>
            <a:chOff x="0" y="0"/>
            <a:chExt cx="1001605" cy="127000"/>
          </a:xfrm>
        </p:grpSpPr>
        <p:sp>
          <p:nvSpPr>
            <p:cNvPr id="120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204" name="有理数的奇次乘方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有理数的奇次乘方</a:t>
              </a:r>
            </a:p>
          </p:txBody>
        </p:sp>
      </p:grpSp>
      <p:grpSp>
        <p:nvGrpSpPr>
          <p:cNvPr id="1208" name="文本框 660"/>
          <p:cNvGrpSpPr/>
          <p:nvPr/>
        </p:nvGrpSpPr>
        <p:grpSpPr>
          <a:xfrm>
            <a:off x="10880500" y="1702355"/>
            <a:ext cx="1001607" cy="213801"/>
            <a:chOff x="0" y="0"/>
            <a:chExt cx="1001605" cy="213800"/>
          </a:xfrm>
        </p:grpSpPr>
        <p:sp>
          <p:nvSpPr>
            <p:cNvPr id="1206" name="矩形"/>
            <p:cNvSpPr/>
            <p:nvPr/>
          </p:nvSpPr>
          <p:spPr>
            <a:xfrm>
              <a:off x="0" y="508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207" name="a的平方与b的平方的和为0.则a和b都是0"/>
            <p:cNvSpPr txBox="1"/>
            <p:nvPr/>
          </p:nvSpPr>
          <p:spPr>
            <a:xfrm>
              <a:off x="0" y="-1"/>
              <a:ext cx="1001606" cy="213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a的平方与b的平方的和为0.则a和b都是0</a:t>
              </a:r>
            </a:p>
          </p:txBody>
        </p:sp>
      </p:grpSp>
      <p:grpSp>
        <p:nvGrpSpPr>
          <p:cNvPr id="1211" name="文本框 661"/>
          <p:cNvGrpSpPr/>
          <p:nvPr/>
        </p:nvGrpSpPr>
        <p:grpSpPr>
          <a:xfrm>
            <a:off x="10880500" y="1909246"/>
            <a:ext cx="1001607" cy="213801"/>
            <a:chOff x="0" y="0"/>
            <a:chExt cx="1001605" cy="213800"/>
          </a:xfrm>
        </p:grpSpPr>
        <p:sp>
          <p:nvSpPr>
            <p:cNvPr id="1209" name="矩形"/>
            <p:cNvSpPr/>
            <p:nvPr/>
          </p:nvSpPr>
          <p:spPr>
            <a:xfrm>
              <a:off x="0" y="508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210" name="a的绝对值与b的平方的和为0.则a和b都是0"/>
            <p:cNvSpPr txBox="1"/>
            <p:nvPr/>
          </p:nvSpPr>
          <p:spPr>
            <a:xfrm>
              <a:off x="0" y="-1"/>
              <a:ext cx="1001606" cy="213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a的绝对值与b的平方的和为0.则a和b都是0</a:t>
              </a:r>
            </a:p>
          </p:txBody>
        </p:sp>
      </p:grpSp>
      <p:grpSp>
        <p:nvGrpSpPr>
          <p:cNvPr id="1214" name="文本框 662"/>
          <p:cNvGrpSpPr/>
          <p:nvPr/>
        </p:nvGrpSpPr>
        <p:grpSpPr>
          <a:xfrm>
            <a:off x="10880500" y="2159537"/>
            <a:ext cx="1001607" cy="127001"/>
            <a:chOff x="0" y="0"/>
            <a:chExt cx="1001605" cy="127000"/>
          </a:xfrm>
        </p:grpSpPr>
        <p:sp>
          <p:nvSpPr>
            <p:cNvPr id="121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213" name="a的平方加正数的和大于0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a的平方加正数的和大于0</a:t>
              </a:r>
            </a:p>
          </p:txBody>
        </p:sp>
      </p:grpSp>
      <p:grpSp>
        <p:nvGrpSpPr>
          <p:cNvPr id="1217" name="文本框 664"/>
          <p:cNvGrpSpPr/>
          <p:nvPr/>
        </p:nvGrpSpPr>
        <p:grpSpPr>
          <a:xfrm>
            <a:off x="10880500" y="2366428"/>
            <a:ext cx="1001607" cy="127001"/>
            <a:chOff x="0" y="0"/>
            <a:chExt cx="1001605" cy="127000"/>
          </a:xfrm>
        </p:grpSpPr>
        <p:sp>
          <p:nvSpPr>
            <p:cNvPr id="121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216" name="a的平方与b的平方的积大于等于0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a的平方与b的平方的积大于等于0</a:t>
              </a:r>
            </a:p>
          </p:txBody>
        </p:sp>
      </p:grpSp>
      <p:grpSp>
        <p:nvGrpSpPr>
          <p:cNvPr id="1220" name="文本框 665"/>
          <p:cNvGrpSpPr/>
          <p:nvPr/>
        </p:nvGrpSpPr>
        <p:grpSpPr>
          <a:xfrm>
            <a:off x="10880500" y="2536269"/>
            <a:ext cx="1001607" cy="201101"/>
            <a:chOff x="0" y="0"/>
            <a:chExt cx="1001605" cy="201100"/>
          </a:xfrm>
        </p:grpSpPr>
        <p:sp>
          <p:nvSpPr>
            <p:cNvPr id="1218" name="矩形"/>
            <p:cNvSpPr/>
            <p:nvPr/>
          </p:nvSpPr>
          <p:spPr>
            <a:xfrm>
              <a:off x="0" y="4451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219" name="a的平方与b的绝对值的积大于等于0"/>
            <p:cNvSpPr txBox="1"/>
            <p:nvPr/>
          </p:nvSpPr>
          <p:spPr>
            <a:xfrm>
              <a:off x="0" y="0"/>
              <a:ext cx="1001606" cy="201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a的平方与b的绝对值的积大于等于0</a:t>
              </a:r>
            </a:p>
          </p:txBody>
        </p:sp>
      </p:grpSp>
      <p:grpSp>
        <p:nvGrpSpPr>
          <p:cNvPr id="1223" name="文本框 666"/>
          <p:cNvGrpSpPr/>
          <p:nvPr/>
        </p:nvGrpSpPr>
        <p:grpSpPr>
          <a:xfrm>
            <a:off x="10880500" y="2780210"/>
            <a:ext cx="1001607" cy="127001"/>
            <a:chOff x="0" y="0"/>
            <a:chExt cx="1001605" cy="127000"/>
          </a:xfrm>
        </p:grpSpPr>
        <p:sp>
          <p:nvSpPr>
            <p:cNvPr id="122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222" name="偶次方为非负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偶次方为非负数</a:t>
              </a:r>
            </a:p>
          </p:txBody>
        </p:sp>
      </p:grpSp>
      <p:grpSp>
        <p:nvGrpSpPr>
          <p:cNvPr id="1226" name="文本框 668"/>
          <p:cNvGrpSpPr/>
          <p:nvPr/>
        </p:nvGrpSpPr>
        <p:grpSpPr>
          <a:xfrm>
            <a:off x="10880500" y="2943701"/>
            <a:ext cx="1001607" cy="213801"/>
            <a:chOff x="0" y="0"/>
            <a:chExt cx="1001605" cy="213800"/>
          </a:xfrm>
        </p:grpSpPr>
        <p:sp>
          <p:nvSpPr>
            <p:cNvPr id="1224" name="矩形"/>
            <p:cNvSpPr/>
            <p:nvPr/>
          </p:nvSpPr>
          <p:spPr>
            <a:xfrm>
              <a:off x="0" y="508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225" name="a的偶次方与b的绝对值互为相反数.则a和b都是0"/>
            <p:cNvSpPr txBox="1"/>
            <p:nvPr/>
          </p:nvSpPr>
          <p:spPr>
            <a:xfrm>
              <a:off x="0" y="-1"/>
              <a:ext cx="1001606" cy="213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a的偶次方与b的绝对值互为相反数.则a和b都是0</a:t>
              </a:r>
            </a:p>
          </p:txBody>
        </p:sp>
      </p:grpSp>
      <p:grpSp>
        <p:nvGrpSpPr>
          <p:cNvPr id="1229" name="文本框 669"/>
          <p:cNvGrpSpPr/>
          <p:nvPr/>
        </p:nvGrpSpPr>
        <p:grpSpPr>
          <a:xfrm>
            <a:off x="10880500" y="3193992"/>
            <a:ext cx="1001607" cy="127001"/>
            <a:chOff x="0" y="0"/>
            <a:chExt cx="1001605" cy="127000"/>
          </a:xfrm>
        </p:grpSpPr>
        <p:sp>
          <p:nvSpPr>
            <p:cNvPr id="1227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228" name="有理数混合运算的运算顺序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有理数混合运算的运算顺序</a:t>
              </a:r>
            </a:p>
          </p:txBody>
        </p:sp>
      </p:grpSp>
      <p:grpSp>
        <p:nvGrpSpPr>
          <p:cNvPr id="1232" name="文本框 671"/>
          <p:cNvGrpSpPr/>
          <p:nvPr/>
        </p:nvGrpSpPr>
        <p:grpSpPr>
          <a:xfrm>
            <a:off x="10880500" y="3400883"/>
            <a:ext cx="1001607" cy="127001"/>
            <a:chOff x="0" y="0"/>
            <a:chExt cx="1001605" cy="127000"/>
          </a:xfrm>
        </p:grpSpPr>
        <p:sp>
          <p:nvSpPr>
            <p:cNvPr id="1230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231" name="有理数混合运算的运算法则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有理数混合运算的运算法则</a:t>
              </a:r>
            </a:p>
          </p:txBody>
        </p:sp>
      </p:grpSp>
      <p:grpSp>
        <p:nvGrpSpPr>
          <p:cNvPr id="1235" name="文本框 672"/>
          <p:cNvGrpSpPr/>
          <p:nvPr/>
        </p:nvGrpSpPr>
        <p:grpSpPr>
          <a:xfrm>
            <a:off x="10880500" y="3607774"/>
            <a:ext cx="1001607" cy="127001"/>
            <a:chOff x="0" y="0"/>
            <a:chExt cx="1001605" cy="127000"/>
          </a:xfrm>
        </p:grpSpPr>
        <p:sp>
          <p:nvSpPr>
            <p:cNvPr id="123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234" name="有理数混合运算的运算律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有理数混合运算的运算律</a:t>
              </a:r>
            </a:p>
          </p:txBody>
        </p:sp>
      </p:grpSp>
      <p:grpSp>
        <p:nvGrpSpPr>
          <p:cNvPr id="1238" name="文本框 673"/>
          <p:cNvGrpSpPr/>
          <p:nvPr/>
        </p:nvGrpSpPr>
        <p:grpSpPr>
          <a:xfrm>
            <a:off x="10880500" y="3814665"/>
            <a:ext cx="1001607" cy="127001"/>
            <a:chOff x="0" y="0"/>
            <a:chExt cx="1001605" cy="127000"/>
          </a:xfrm>
        </p:grpSpPr>
        <p:sp>
          <p:nvSpPr>
            <p:cNvPr id="1236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237" name="巧算与数字拆分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巧算与数字拆分</a:t>
              </a:r>
            </a:p>
          </p:txBody>
        </p:sp>
      </p:grpSp>
      <p:grpSp>
        <p:nvGrpSpPr>
          <p:cNvPr id="1241" name="文本框 675"/>
          <p:cNvGrpSpPr/>
          <p:nvPr/>
        </p:nvGrpSpPr>
        <p:grpSpPr>
          <a:xfrm>
            <a:off x="10880500" y="4021556"/>
            <a:ext cx="1001607" cy="127001"/>
            <a:chOff x="0" y="0"/>
            <a:chExt cx="1001605" cy="127000"/>
          </a:xfrm>
        </p:grpSpPr>
        <p:sp>
          <p:nvSpPr>
            <p:cNvPr id="1239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240" name="混合运算的符号处理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混合运算的符号处理</a:t>
              </a:r>
            </a:p>
          </p:txBody>
        </p:sp>
      </p:grpSp>
      <p:grpSp>
        <p:nvGrpSpPr>
          <p:cNvPr id="1244" name="文本框 676"/>
          <p:cNvGrpSpPr/>
          <p:nvPr/>
        </p:nvGrpSpPr>
        <p:grpSpPr>
          <a:xfrm>
            <a:off x="10880500" y="4228447"/>
            <a:ext cx="1001607" cy="127001"/>
            <a:chOff x="0" y="0"/>
            <a:chExt cx="1001605" cy="127000"/>
          </a:xfrm>
        </p:grpSpPr>
        <p:sp>
          <p:nvSpPr>
            <p:cNvPr id="124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243" name="科学记数法记大数的表示原则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科学记数法记大数的表示原则</a:t>
              </a:r>
            </a:p>
          </p:txBody>
        </p:sp>
      </p:grpSp>
      <p:grpSp>
        <p:nvGrpSpPr>
          <p:cNvPr id="1247" name="文本框 677"/>
          <p:cNvGrpSpPr/>
          <p:nvPr/>
        </p:nvGrpSpPr>
        <p:grpSpPr>
          <a:xfrm>
            <a:off x="10880500" y="4435338"/>
            <a:ext cx="1001607" cy="127001"/>
            <a:chOff x="0" y="0"/>
            <a:chExt cx="1001605" cy="127000"/>
          </a:xfrm>
        </p:grpSpPr>
        <p:sp>
          <p:nvSpPr>
            <p:cNvPr id="124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246" name="科学记数法记小数的表示原则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科学记数法记小数的表示原则</a:t>
              </a:r>
            </a:p>
          </p:txBody>
        </p:sp>
      </p:grpSp>
      <p:grpSp>
        <p:nvGrpSpPr>
          <p:cNvPr id="1250" name="文本框 679"/>
          <p:cNvGrpSpPr/>
          <p:nvPr/>
        </p:nvGrpSpPr>
        <p:grpSpPr>
          <a:xfrm>
            <a:off x="10880500" y="4642229"/>
            <a:ext cx="1001607" cy="127001"/>
            <a:chOff x="0" y="0"/>
            <a:chExt cx="1001605" cy="127000"/>
          </a:xfrm>
        </p:grpSpPr>
        <p:sp>
          <p:nvSpPr>
            <p:cNvPr id="124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249" name="多位小数保留有效数字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多位小数保留有效数字</a:t>
              </a:r>
            </a:p>
          </p:txBody>
        </p:sp>
      </p:grpSp>
      <p:grpSp>
        <p:nvGrpSpPr>
          <p:cNvPr id="1253" name="文本框 680"/>
          <p:cNvGrpSpPr/>
          <p:nvPr/>
        </p:nvGrpSpPr>
        <p:grpSpPr>
          <a:xfrm>
            <a:off x="10880500" y="4849120"/>
            <a:ext cx="1001607" cy="127001"/>
            <a:chOff x="0" y="0"/>
            <a:chExt cx="1001605" cy="127000"/>
          </a:xfrm>
        </p:grpSpPr>
        <p:sp>
          <p:nvSpPr>
            <p:cNvPr id="125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252" name="多位小数精确到几分位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多位小数精确到几分位</a:t>
              </a:r>
            </a:p>
          </p:txBody>
        </p:sp>
      </p:grpSp>
      <p:grpSp>
        <p:nvGrpSpPr>
          <p:cNvPr id="1256" name="文本框 682"/>
          <p:cNvGrpSpPr/>
          <p:nvPr/>
        </p:nvGrpSpPr>
        <p:grpSpPr>
          <a:xfrm>
            <a:off x="10880500" y="5056011"/>
            <a:ext cx="1001607" cy="127001"/>
            <a:chOff x="0" y="0"/>
            <a:chExt cx="1001605" cy="127000"/>
          </a:xfrm>
        </p:grpSpPr>
        <p:sp>
          <p:nvSpPr>
            <p:cNvPr id="1254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255" name="多位小数四舍五入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多位小数四舍五入</a:t>
              </a:r>
            </a:p>
          </p:txBody>
        </p:sp>
      </p:grpSp>
      <p:grpSp>
        <p:nvGrpSpPr>
          <p:cNvPr id="1259" name="文本框 683"/>
          <p:cNvGrpSpPr/>
          <p:nvPr/>
        </p:nvGrpSpPr>
        <p:grpSpPr>
          <a:xfrm>
            <a:off x="10880500" y="5262902"/>
            <a:ext cx="1001607" cy="127001"/>
            <a:chOff x="0" y="0"/>
            <a:chExt cx="1001605" cy="127000"/>
          </a:xfrm>
        </p:grpSpPr>
        <p:sp>
          <p:nvSpPr>
            <p:cNvPr id="1257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258" name="整数的近似数写法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整数的近似数写法</a:t>
              </a:r>
            </a:p>
          </p:txBody>
        </p:sp>
      </p:grpSp>
      <p:grpSp>
        <p:nvGrpSpPr>
          <p:cNvPr id="1262" name="文本框 684"/>
          <p:cNvGrpSpPr/>
          <p:nvPr/>
        </p:nvGrpSpPr>
        <p:grpSpPr>
          <a:xfrm>
            <a:off x="10880500" y="5469793"/>
            <a:ext cx="1001607" cy="127001"/>
            <a:chOff x="0" y="0"/>
            <a:chExt cx="1001605" cy="127000"/>
          </a:xfrm>
        </p:grpSpPr>
        <p:sp>
          <p:nvSpPr>
            <p:cNvPr id="1260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261" name="小数的近似数写法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小数的近似数写法</a:t>
              </a:r>
            </a:p>
          </p:txBody>
        </p:sp>
      </p:grpSp>
      <p:grpSp>
        <p:nvGrpSpPr>
          <p:cNvPr id="1265" name="文本框 685"/>
          <p:cNvGrpSpPr/>
          <p:nvPr/>
        </p:nvGrpSpPr>
        <p:grpSpPr>
          <a:xfrm>
            <a:off x="10880500" y="5676684"/>
            <a:ext cx="1001607" cy="127001"/>
            <a:chOff x="0" y="0"/>
            <a:chExt cx="1001605" cy="127000"/>
          </a:xfrm>
        </p:grpSpPr>
        <p:sp>
          <p:nvSpPr>
            <p:cNvPr id="126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264" name="有效数字近似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有效数字近似数</a:t>
              </a:r>
            </a:p>
          </p:txBody>
        </p:sp>
      </p:grpSp>
      <p:grpSp>
        <p:nvGrpSpPr>
          <p:cNvPr id="1268" name="文本框 686"/>
          <p:cNvGrpSpPr/>
          <p:nvPr/>
        </p:nvGrpSpPr>
        <p:grpSpPr>
          <a:xfrm>
            <a:off x="10880500" y="5840175"/>
            <a:ext cx="1001607" cy="213801"/>
            <a:chOff x="0" y="0"/>
            <a:chExt cx="1001605" cy="213800"/>
          </a:xfrm>
        </p:grpSpPr>
        <p:sp>
          <p:nvSpPr>
            <p:cNvPr id="1266" name="矩形"/>
            <p:cNvSpPr/>
            <p:nvPr/>
          </p:nvSpPr>
          <p:spPr>
            <a:xfrm>
              <a:off x="0" y="508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267" name="已知近似后的数字求原数字的最大值"/>
            <p:cNvSpPr txBox="1"/>
            <p:nvPr/>
          </p:nvSpPr>
          <p:spPr>
            <a:xfrm>
              <a:off x="0" y="-1"/>
              <a:ext cx="1001606" cy="213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已知近似后的数字求原数字的最大值</a:t>
              </a:r>
            </a:p>
          </p:txBody>
        </p:sp>
      </p:grpSp>
      <p:grpSp>
        <p:nvGrpSpPr>
          <p:cNvPr id="1271" name="文本框 687"/>
          <p:cNvGrpSpPr/>
          <p:nvPr/>
        </p:nvGrpSpPr>
        <p:grpSpPr>
          <a:xfrm>
            <a:off x="10880500" y="6047066"/>
            <a:ext cx="1001607" cy="213801"/>
            <a:chOff x="0" y="0"/>
            <a:chExt cx="1001605" cy="213800"/>
          </a:xfrm>
        </p:grpSpPr>
        <p:sp>
          <p:nvSpPr>
            <p:cNvPr id="1269" name="矩形"/>
            <p:cNvSpPr/>
            <p:nvPr/>
          </p:nvSpPr>
          <p:spPr>
            <a:xfrm>
              <a:off x="0" y="508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270" name="已知近似后的数字求原数字的最小值"/>
            <p:cNvSpPr txBox="1"/>
            <p:nvPr/>
          </p:nvSpPr>
          <p:spPr>
            <a:xfrm>
              <a:off x="0" y="-1"/>
              <a:ext cx="1001606" cy="213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已知近似后的数字求原数字的最小值</a:t>
              </a:r>
            </a:p>
          </p:txBody>
        </p:sp>
      </p:grpSp>
      <p:grpSp>
        <p:nvGrpSpPr>
          <p:cNvPr id="1274" name="文本框 688"/>
          <p:cNvGrpSpPr/>
          <p:nvPr/>
        </p:nvGrpSpPr>
        <p:grpSpPr>
          <a:xfrm>
            <a:off x="10880500" y="6297357"/>
            <a:ext cx="1001607" cy="127001"/>
            <a:chOff x="0" y="0"/>
            <a:chExt cx="1001605" cy="127000"/>
          </a:xfrm>
        </p:grpSpPr>
        <p:sp>
          <p:nvSpPr>
            <p:cNvPr id="127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273" name="有效数字的概念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有效数字的概念</a:t>
              </a:r>
            </a:p>
          </p:txBody>
        </p:sp>
      </p:grpSp>
      <p:grpSp>
        <p:nvGrpSpPr>
          <p:cNvPr id="1277" name="文本框 689"/>
          <p:cNvGrpSpPr/>
          <p:nvPr/>
        </p:nvGrpSpPr>
        <p:grpSpPr>
          <a:xfrm>
            <a:off x="10880500" y="6504259"/>
            <a:ext cx="1001607" cy="127001"/>
            <a:chOff x="0" y="0"/>
            <a:chExt cx="1001605" cy="127000"/>
          </a:xfrm>
        </p:grpSpPr>
        <p:sp>
          <p:nvSpPr>
            <p:cNvPr id="127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276" name="已知有效数字的个数求值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已知有效数字的个数求值</a:t>
              </a:r>
            </a:p>
          </p:txBody>
        </p:sp>
      </p:grpSp>
      <p:grpSp>
        <p:nvGrpSpPr>
          <p:cNvPr id="1280" name="文本框 690"/>
          <p:cNvGrpSpPr/>
          <p:nvPr/>
        </p:nvGrpSpPr>
        <p:grpSpPr>
          <a:xfrm>
            <a:off x="9394227" y="711300"/>
            <a:ext cx="1001606" cy="127001"/>
            <a:chOff x="0" y="0"/>
            <a:chExt cx="1001605" cy="127000"/>
          </a:xfrm>
        </p:grpSpPr>
        <p:sp>
          <p:nvSpPr>
            <p:cNvPr id="127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279" name="有理数乘法的交换律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有理数乘法的交换律</a:t>
              </a:r>
            </a:p>
          </p:txBody>
        </p:sp>
      </p:grpSp>
      <p:grpSp>
        <p:nvGrpSpPr>
          <p:cNvPr id="1283" name="文本框 691"/>
          <p:cNvGrpSpPr/>
          <p:nvPr/>
        </p:nvGrpSpPr>
        <p:grpSpPr>
          <a:xfrm>
            <a:off x="9394227" y="963168"/>
            <a:ext cx="1001606" cy="127001"/>
            <a:chOff x="0" y="0"/>
            <a:chExt cx="1001605" cy="127000"/>
          </a:xfrm>
        </p:grpSpPr>
        <p:sp>
          <p:nvSpPr>
            <p:cNvPr id="128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282" name="有理数乘法的结合律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有理数乘法的结合律</a:t>
              </a:r>
            </a:p>
          </p:txBody>
        </p:sp>
      </p:grpSp>
      <p:grpSp>
        <p:nvGrpSpPr>
          <p:cNvPr id="1286" name="文本框 692"/>
          <p:cNvGrpSpPr/>
          <p:nvPr/>
        </p:nvGrpSpPr>
        <p:grpSpPr>
          <a:xfrm>
            <a:off x="9394227" y="1215036"/>
            <a:ext cx="1001606" cy="127001"/>
            <a:chOff x="0" y="0"/>
            <a:chExt cx="1001605" cy="127000"/>
          </a:xfrm>
        </p:grpSpPr>
        <p:sp>
          <p:nvSpPr>
            <p:cNvPr id="1284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285" name="有理数的乘法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有理数的乘法</a:t>
              </a:r>
            </a:p>
          </p:txBody>
        </p:sp>
      </p:grpSp>
      <p:grpSp>
        <p:nvGrpSpPr>
          <p:cNvPr id="1289" name="文本框 694"/>
          <p:cNvGrpSpPr/>
          <p:nvPr/>
        </p:nvGrpSpPr>
        <p:grpSpPr>
          <a:xfrm>
            <a:off x="9394227" y="1466904"/>
            <a:ext cx="1001606" cy="127001"/>
            <a:chOff x="0" y="0"/>
            <a:chExt cx="1001605" cy="127000"/>
          </a:xfrm>
        </p:grpSpPr>
        <p:sp>
          <p:nvSpPr>
            <p:cNvPr id="1287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288" name="几个数相乘，能约分的先乘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几个数相乘，能约分的先乘</a:t>
              </a:r>
            </a:p>
          </p:txBody>
        </p:sp>
      </p:grpSp>
      <p:grpSp>
        <p:nvGrpSpPr>
          <p:cNvPr id="1292" name="文本框 695"/>
          <p:cNvGrpSpPr/>
          <p:nvPr/>
        </p:nvGrpSpPr>
        <p:grpSpPr>
          <a:xfrm>
            <a:off x="9394227" y="1718772"/>
            <a:ext cx="1001606" cy="127001"/>
            <a:chOff x="0" y="0"/>
            <a:chExt cx="1001605" cy="127000"/>
          </a:xfrm>
        </p:grpSpPr>
        <p:sp>
          <p:nvSpPr>
            <p:cNvPr id="1290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291" name="多个数相乘，其中两个数互为倒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多个数相乘，其中两个数互为倒数</a:t>
              </a:r>
            </a:p>
          </p:txBody>
        </p:sp>
      </p:grpSp>
      <p:grpSp>
        <p:nvGrpSpPr>
          <p:cNvPr id="1295" name="文本框 697"/>
          <p:cNvGrpSpPr/>
          <p:nvPr/>
        </p:nvGrpSpPr>
        <p:grpSpPr>
          <a:xfrm>
            <a:off x="9394227" y="1970640"/>
            <a:ext cx="1001606" cy="127001"/>
            <a:chOff x="0" y="0"/>
            <a:chExt cx="1001605" cy="127000"/>
          </a:xfrm>
        </p:grpSpPr>
        <p:sp>
          <p:nvSpPr>
            <p:cNvPr id="129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294" name="科学记数法与有效数字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科学记数法与有效数字</a:t>
              </a:r>
            </a:p>
          </p:txBody>
        </p:sp>
      </p:grpSp>
      <p:grpSp>
        <p:nvGrpSpPr>
          <p:cNvPr id="1298" name="文本框 698"/>
          <p:cNvGrpSpPr/>
          <p:nvPr/>
        </p:nvGrpSpPr>
        <p:grpSpPr>
          <a:xfrm>
            <a:off x="9394227" y="2222508"/>
            <a:ext cx="1001606" cy="127001"/>
            <a:chOff x="0" y="0"/>
            <a:chExt cx="1001605" cy="127000"/>
          </a:xfrm>
        </p:grpSpPr>
        <p:sp>
          <p:nvSpPr>
            <p:cNvPr id="1296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297" name="两个正数相除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两个正数相除</a:t>
              </a:r>
            </a:p>
          </p:txBody>
        </p:sp>
      </p:grpSp>
      <p:grpSp>
        <p:nvGrpSpPr>
          <p:cNvPr id="1301" name="文本框 699"/>
          <p:cNvGrpSpPr/>
          <p:nvPr/>
        </p:nvGrpSpPr>
        <p:grpSpPr>
          <a:xfrm>
            <a:off x="9394227" y="2726244"/>
            <a:ext cx="1001606" cy="127001"/>
            <a:chOff x="0" y="0"/>
            <a:chExt cx="1001605" cy="127000"/>
          </a:xfrm>
        </p:grpSpPr>
        <p:sp>
          <p:nvSpPr>
            <p:cNvPr id="1299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00" name="两个负数相除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两个负数相除</a:t>
              </a:r>
            </a:p>
          </p:txBody>
        </p:sp>
      </p:grpSp>
      <p:grpSp>
        <p:nvGrpSpPr>
          <p:cNvPr id="1304" name="文本框 700"/>
          <p:cNvGrpSpPr/>
          <p:nvPr/>
        </p:nvGrpSpPr>
        <p:grpSpPr>
          <a:xfrm>
            <a:off x="9394227" y="2978112"/>
            <a:ext cx="1001606" cy="127001"/>
            <a:chOff x="0" y="0"/>
            <a:chExt cx="1001605" cy="127000"/>
          </a:xfrm>
        </p:grpSpPr>
        <p:sp>
          <p:nvSpPr>
            <p:cNvPr id="130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03" name="一个正数除以一个负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一个正数除以一个负数</a:t>
              </a:r>
            </a:p>
          </p:txBody>
        </p:sp>
      </p:grpSp>
      <p:grpSp>
        <p:nvGrpSpPr>
          <p:cNvPr id="1307" name="文本框 702"/>
          <p:cNvGrpSpPr/>
          <p:nvPr/>
        </p:nvGrpSpPr>
        <p:grpSpPr>
          <a:xfrm>
            <a:off x="9394227" y="3229980"/>
            <a:ext cx="1001606" cy="127001"/>
            <a:chOff x="0" y="0"/>
            <a:chExt cx="1001605" cy="127000"/>
          </a:xfrm>
        </p:grpSpPr>
        <p:sp>
          <p:nvSpPr>
            <p:cNvPr id="130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06" name="整数的除法运算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整数的除法运算</a:t>
              </a:r>
            </a:p>
          </p:txBody>
        </p:sp>
      </p:grpSp>
      <p:grpSp>
        <p:nvGrpSpPr>
          <p:cNvPr id="1310" name="文本框 703"/>
          <p:cNvGrpSpPr/>
          <p:nvPr/>
        </p:nvGrpSpPr>
        <p:grpSpPr>
          <a:xfrm>
            <a:off x="9394227" y="3481848"/>
            <a:ext cx="1001606" cy="127001"/>
            <a:chOff x="0" y="0"/>
            <a:chExt cx="1001605" cy="127000"/>
          </a:xfrm>
        </p:grpSpPr>
        <p:sp>
          <p:nvSpPr>
            <p:cNvPr id="130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09" name="分数的除法运算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分数的除法运算</a:t>
              </a:r>
            </a:p>
          </p:txBody>
        </p:sp>
      </p:grpSp>
      <p:grpSp>
        <p:nvGrpSpPr>
          <p:cNvPr id="1313" name="文本框 704"/>
          <p:cNvGrpSpPr/>
          <p:nvPr/>
        </p:nvGrpSpPr>
        <p:grpSpPr>
          <a:xfrm>
            <a:off x="9394227" y="3733716"/>
            <a:ext cx="1001606" cy="127001"/>
            <a:chOff x="0" y="0"/>
            <a:chExt cx="1001605" cy="127000"/>
          </a:xfrm>
        </p:grpSpPr>
        <p:sp>
          <p:nvSpPr>
            <p:cNvPr id="131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12" name="科学计数法-原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科学计数法-原数</a:t>
              </a:r>
            </a:p>
          </p:txBody>
        </p:sp>
      </p:grpSp>
      <p:grpSp>
        <p:nvGrpSpPr>
          <p:cNvPr id="1316" name="文本框 705"/>
          <p:cNvGrpSpPr/>
          <p:nvPr/>
        </p:nvGrpSpPr>
        <p:grpSpPr>
          <a:xfrm>
            <a:off x="9394227" y="3985584"/>
            <a:ext cx="1001606" cy="127001"/>
            <a:chOff x="0" y="0"/>
            <a:chExt cx="1001605" cy="127000"/>
          </a:xfrm>
        </p:grpSpPr>
        <p:sp>
          <p:nvSpPr>
            <p:cNvPr id="1314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15" name="有理数除法去括号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有理数除法去括号</a:t>
              </a:r>
            </a:p>
          </p:txBody>
        </p:sp>
      </p:grpSp>
      <p:grpSp>
        <p:nvGrpSpPr>
          <p:cNvPr id="1319" name="文本框 707"/>
          <p:cNvGrpSpPr/>
          <p:nvPr/>
        </p:nvGrpSpPr>
        <p:grpSpPr>
          <a:xfrm>
            <a:off x="9394227" y="4489320"/>
            <a:ext cx="1001606" cy="127001"/>
            <a:chOff x="0" y="0"/>
            <a:chExt cx="1001605" cy="127000"/>
          </a:xfrm>
        </p:grpSpPr>
        <p:sp>
          <p:nvSpPr>
            <p:cNvPr id="1317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18" name="整数乘除混合运算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整数乘除混合运算</a:t>
              </a:r>
            </a:p>
          </p:txBody>
        </p:sp>
      </p:grpSp>
      <p:grpSp>
        <p:nvGrpSpPr>
          <p:cNvPr id="1322" name="文本框 708"/>
          <p:cNvGrpSpPr/>
          <p:nvPr/>
        </p:nvGrpSpPr>
        <p:grpSpPr>
          <a:xfrm>
            <a:off x="9394227" y="4741188"/>
            <a:ext cx="1001606" cy="127001"/>
            <a:chOff x="0" y="0"/>
            <a:chExt cx="1001605" cy="127000"/>
          </a:xfrm>
        </p:grpSpPr>
        <p:sp>
          <p:nvSpPr>
            <p:cNvPr id="1320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21" name="分数乘除混合运算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分数乘除混合运算</a:t>
              </a:r>
            </a:p>
          </p:txBody>
        </p:sp>
      </p:grpSp>
      <p:grpSp>
        <p:nvGrpSpPr>
          <p:cNvPr id="1325" name="文本框 709"/>
          <p:cNvGrpSpPr/>
          <p:nvPr/>
        </p:nvGrpSpPr>
        <p:grpSpPr>
          <a:xfrm>
            <a:off x="9394227" y="4993056"/>
            <a:ext cx="1001606" cy="127001"/>
            <a:chOff x="0" y="0"/>
            <a:chExt cx="1001605" cy="127000"/>
          </a:xfrm>
        </p:grpSpPr>
        <p:sp>
          <p:nvSpPr>
            <p:cNvPr id="132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24" name="关注乘除混合运算的数的特征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关注乘除混合运算的数的特征</a:t>
              </a:r>
            </a:p>
          </p:txBody>
        </p:sp>
      </p:grpSp>
      <p:grpSp>
        <p:nvGrpSpPr>
          <p:cNvPr id="1328" name="文本框 711"/>
          <p:cNvGrpSpPr/>
          <p:nvPr/>
        </p:nvGrpSpPr>
        <p:grpSpPr>
          <a:xfrm>
            <a:off x="9394227" y="5244924"/>
            <a:ext cx="1001606" cy="127001"/>
            <a:chOff x="0" y="0"/>
            <a:chExt cx="1001605" cy="127000"/>
          </a:xfrm>
        </p:grpSpPr>
        <p:sp>
          <p:nvSpPr>
            <p:cNvPr id="1326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27" name="关注乘除混合运算的符号特征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关注乘除混合运算的符号特征</a:t>
              </a:r>
            </a:p>
          </p:txBody>
        </p:sp>
      </p:grpSp>
      <p:grpSp>
        <p:nvGrpSpPr>
          <p:cNvPr id="1331" name="文本框 712"/>
          <p:cNvGrpSpPr/>
          <p:nvPr/>
        </p:nvGrpSpPr>
        <p:grpSpPr>
          <a:xfrm>
            <a:off x="9394227" y="5748660"/>
            <a:ext cx="1001606" cy="127001"/>
            <a:chOff x="0" y="0"/>
            <a:chExt cx="1001605" cy="127000"/>
          </a:xfrm>
        </p:grpSpPr>
        <p:sp>
          <p:nvSpPr>
            <p:cNvPr id="1329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30" name="关注乘除混合运算的运算顺序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关注乘除混合运算的运算顺序</a:t>
              </a:r>
            </a:p>
          </p:txBody>
        </p:sp>
      </p:grpSp>
      <p:grpSp>
        <p:nvGrpSpPr>
          <p:cNvPr id="1334" name="文本框 713"/>
          <p:cNvGrpSpPr/>
          <p:nvPr/>
        </p:nvGrpSpPr>
        <p:grpSpPr>
          <a:xfrm>
            <a:off x="9394227" y="6000528"/>
            <a:ext cx="1001606" cy="127001"/>
            <a:chOff x="0" y="0"/>
            <a:chExt cx="1001605" cy="127000"/>
          </a:xfrm>
        </p:grpSpPr>
        <p:sp>
          <p:nvSpPr>
            <p:cNvPr id="133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33" name="有理数的乘除混合运算添括号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有理数的乘除混合运算添括号</a:t>
              </a:r>
            </a:p>
          </p:txBody>
        </p:sp>
      </p:grpSp>
      <p:grpSp>
        <p:nvGrpSpPr>
          <p:cNvPr id="1337" name="文本框 715"/>
          <p:cNvGrpSpPr/>
          <p:nvPr/>
        </p:nvGrpSpPr>
        <p:grpSpPr>
          <a:xfrm>
            <a:off x="9394227" y="6252396"/>
            <a:ext cx="1001606" cy="127001"/>
            <a:chOff x="0" y="0"/>
            <a:chExt cx="1001605" cy="127000"/>
          </a:xfrm>
        </p:grpSpPr>
        <p:sp>
          <p:nvSpPr>
            <p:cNvPr id="133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36" name="有理数的乘除混合运算去括号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有理数的乘除混合运算去括号</a:t>
              </a:r>
            </a:p>
          </p:txBody>
        </p:sp>
      </p:grpSp>
      <p:grpSp>
        <p:nvGrpSpPr>
          <p:cNvPr id="1340" name="文本框 716"/>
          <p:cNvGrpSpPr/>
          <p:nvPr/>
        </p:nvGrpSpPr>
        <p:grpSpPr>
          <a:xfrm>
            <a:off x="9394227" y="6504259"/>
            <a:ext cx="1001606" cy="127001"/>
            <a:chOff x="0" y="0"/>
            <a:chExt cx="1001605" cy="127000"/>
          </a:xfrm>
        </p:grpSpPr>
        <p:sp>
          <p:nvSpPr>
            <p:cNvPr id="133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39" name="有理数的乘除混合运算的运算法则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有理数的乘除混合运算的运算法则</a:t>
              </a:r>
            </a:p>
          </p:txBody>
        </p:sp>
      </p:grpSp>
      <p:grpSp>
        <p:nvGrpSpPr>
          <p:cNvPr id="1343" name="文本框 970"/>
          <p:cNvGrpSpPr/>
          <p:nvPr/>
        </p:nvGrpSpPr>
        <p:grpSpPr>
          <a:xfrm>
            <a:off x="9394227" y="2430976"/>
            <a:ext cx="1001606" cy="213801"/>
            <a:chOff x="0" y="0"/>
            <a:chExt cx="1001605" cy="213800"/>
          </a:xfrm>
        </p:grpSpPr>
        <p:sp>
          <p:nvSpPr>
            <p:cNvPr id="1341" name="矩形"/>
            <p:cNvSpPr/>
            <p:nvPr/>
          </p:nvSpPr>
          <p:spPr>
            <a:xfrm>
              <a:off x="0" y="508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42" name="除以一个数相当于乘以一个数的倒数"/>
            <p:cNvSpPr txBox="1"/>
            <p:nvPr/>
          </p:nvSpPr>
          <p:spPr>
            <a:xfrm>
              <a:off x="0" y="-1"/>
              <a:ext cx="1001606" cy="213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除以一个数相当于乘以一个数的倒数</a:t>
              </a:r>
            </a:p>
          </p:txBody>
        </p:sp>
      </p:grpSp>
      <p:grpSp>
        <p:nvGrpSpPr>
          <p:cNvPr id="1346" name="文本框 971"/>
          <p:cNvGrpSpPr/>
          <p:nvPr/>
        </p:nvGrpSpPr>
        <p:grpSpPr>
          <a:xfrm>
            <a:off x="9394227" y="4237452"/>
            <a:ext cx="1001606" cy="127001"/>
            <a:chOff x="0" y="0"/>
            <a:chExt cx="1001605" cy="127000"/>
          </a:xfrm>
        </p:grpSpPr>
        <p:sp>
          <p:nvSpPr>
            <p:cNvPr id="1344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45" name="有理数除法加括号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有理数除法加括号</a:t>
              </a:r>
            </a:p>
          </p:txBody>
        </p:sp>
      </p:grpSp>
      <p:grpSp>
        <p:nvGrpSpPr>
          <p:cNvPr id="1349" name="文本框 972"/>
          <p:cNvGrpSpPr/>
          <p:nvPr/>
        </p:nvGrpSpPr>
        <p:grpSpPr>
          <a:xfrm>
            <a:off x="9394227" y="5496792"/>
            <a:ext cx="1001606" cy="127001"/>
            <a:chOff x="0" y="0"/>
            <a:chExt cx="1001605" cy="127000"/>
          </a:xfrm>
        </p:grpSpPr>
        <p:sp>
          <p:nvSpPr>
            <p:cNvPr id="1347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48" name="尾数特征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尾数特征</a:t>
              </a:r>
            </a:p>
          </p:txBody>
        </p:sp>
      </p:grpSp>
      <p:grpSp>
        <p:nvGrpSpPr>
          <p:cNvPr id="1352" name="文本框 973"/>
          <p:cNvGrpSpPr/>
          <p:nvPr/>
        </p:nvGrpSpPr>
        <p:grpSpPr>
          <a:xfrm>
            <a:off x="6421678" y="711300"/>
            <a:ext cx="1001607" cy="127001"/>
            <a:chOff x="0" y="0"/>
            <a:chExt cx="1001605" cy="127000"/>
          </a:xfrm>
        </p:grpSpPr>
        <p:sp>
          <p:nvSpPr>
            <p:cNvPr id="1350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51" name="负数小于它的绝对值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负数小于它的绝对值</a:t>
              </a:r>
            </a:p>
          </p:txBody>
        </p:sp>
      </p:grpSp>
      <p:grpSp>
        <p:nvGrpSpPr>
          <p:cNvPr id="1355" name="文本框 974"/>
          <p:cNvGrpSpPr/>
          <p:nvPr/>
        </p:nvGrpSpPr>
        <p:grpSpPr>
          <a:xfrm>
            <a:off x="6421678" y="987155"/>
            <a:ext cx="1001607" cy="127001"/>
            <a:chOff x="0" y="0"/>
            <a:chExt cx="1001605" cy="127000"/>
          </a:xfrm>
        </p:grpSpPr>
        <p:sp>
          <p:nvSpPr>
            <p:cNvPr id="135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54" name="同号相加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同号相加</a:t>
              </a:r>
            </a:p>
          </p:txBody>
        </p:sp>
      </p:grpSp>
      <p:grpSp>
        <p:nvGrpSpPr>
          <p:cNvPr id="1358" name="文本框 975"/>
          <p:cNvGrpSpPr/>
          <p:nvPr/>
        </p:nvGrpSpPr>
        <p:grpSpPr>
          <a:xfrm>
            <a:off x="6421678" y="1263010"/>
            <a:ext cx="1001607" cy="127001"/>
            <a:chOff x="0" y="0"/>
            <a:chExt cx="1001605" cy="127000"/>
          </a:xfrm>
        </p:grpSpPr>
        <p:sp>
          <p:nvSpPr>
            <p:cNvPr id="1356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57" name="异号两数相加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异号两数相加</a:t>
              </a:r>
            </a:p>
          </p:txBody>
        </p:sp>
      </p:grpSp>
      <p:grpSp>
        <p:nvGrpSpPr>
          <p:cNvPr id="1361" name="文本框 976"/>
          <p:cNvGrpSpPr/>
          <p:nvPr/>
        </p:nvGrpSpPr>
        <p:grpSpPr>
          <a:xfrm>
            <a:off x="6421678" y="1538865"/>
            <a:ext cx="1001607" cy="127001"/>
            <a:chOff x="0" y="0"/>
            <a:chExt cx="1001605" cy="127000"/>
          </a:xfrm>
        </p:grpSpPr>
        <p:sp>
          <p:nvSpPr>
            <p:cNvPr id="1359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60" name="整数的加法运算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整数的加法运算</a:t>
              </a:r>
            </a:p>
          </p:txBody>
        </p:sp>
      </p:grpSp>
      <p:grpSp>
        <p:nvGrpSpPr>
          <p:cNvPr id="1364" name="文本框 977"/>
          <p:cNvGrpSpPr/>
          <p:nvPr/>
        </p:nvGrpSpPr>
        <p:grpSpPr>
          <a:xfrm>
            <a:off x="6421678" y="1814720"/>
            <a:ext cx="1001607" cy="127001"/>
            <a:chOff x="0" y="0"/>
            <a:chExt cx="1001605" cy="127000"/>
          </a:xfrm>
        </p:grpSpPr>
        <p:sp>
          <p:nvSpPr>
            <p:cNvPr id="136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63" name="分数的加法运算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分数的加法运算</a:t>
              </a:r>
            </a:p>
          </p:txBody>
        </p:sp>
      </p:grpSp>
      <p:grpSp>
        <p:nvGrpSpPr>
          <p:cNvPr id="1367" name="文本框 978"/>
          <p:cNvGrpSpPr/>
          <p:nvPr/>
        </p:nvGrpSpPr>
        <p:grpSpPr>
          <a:xfrm>
            <a:off x="6421678" y="2090575"/>
            <a:ext cx="1001607" cy="127001"/>
            <a:chOff x="0" y="0"/>
            <a:chExt cx="1001605" cy="127000"/>
          </a:xfrm>
        </p:grpSpPr>
        <p:sp>
          <p:nvSpPr>
            <p:cNvPr id="136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66" name="一个数同0相加仍得这个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一个数同0相加仍得这个数</a:t>
              </a:r>
            </a:p>
          </p:txBody>
        </p:sp>
      </p:grpSp>
      <p:grpSp>
        <p:nvGrpSpPr>
          <p:cNvPr id="1370" name="文本框 979"/>
          <p:cNvGrpSpPr/>
          <p:nvPr/>
        </p:nvGrpSpPr>
        <p:grpSpPr>
          <a:xfrm>
            <a:off x="6421678" y="2366430"/>
            <a:ext cx="1001607" cy="127001"/>
            <a:chOff x="0" y="0"/>
            <a:chExt cx="1001605" cy="127000"/>
          </a:xfrm>
        </p:grpSpPr>
        <p:sp>
          <p:nvSpPr>
            <p:cNvPr id="136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69" name="互为相反数的相加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互为相反数的相加</a:t>
              </a:r>
            </a:p>
          </p:txBody>
        </p:sp>
      </p:grpSp>
      <p:grpSp>
        <p:nvGrpSpPr>
          <p:cNvPr id="1373" name="文本框 980"/>
          <p:cNvGrpSpPr/>
          <p:nvPr/>
        </p:nvGrpSpPr>
        <p:grpSpPr>
          <a:xfrm>
            <a:off x="6421678" y="2642285"/>
            <a:ext cx="1001607" cy="127001"/>
            <a:chOff x="0" y="0"/>
            <a:chExt cx="1001605" cy="127000"/>
          </a:xfrm>
        </p:grpSpPr>
        <p:sp>
          <p:nvSpPr>
            <p:cNvPr id="137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72" name="同号的先加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同号的先加</a:t>
              </a:r>
            </a:p>
          </p:txBody>
        </p:sp>
      </p:grpSp>
      <p:grpSp>
        <p:nvGrpSpPr>
          <p:cNvPr id="1376" name="文本框 981"/>
          <p:cNvGrpSpPr/>
          <p:nvPr/>
        </p:nvGrpSpPr>
        <p:grpSpPr>
          <a:xfrm>
            <a:off x="6421678" y="2918140"/>
            <a:ext cx="1001607" cy="127001"/>
            <a:chOff x="0" y="0"/>
            <a:chExt cx="1001605" cy="127000"/>
          </a:xfrm>
        </p:grpSpPr>
        <p:sp>
          <p:nvSpPr>
            <p:cNvPr id="1374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75" name="同分母的先加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同分母的先加</a:t>
              </a:r>
            </a:p>
          </p:txBody>
        </p:sp>
      </p:grpSp>
      <p:grpSp>
        <p:nvGrpSpPr>
          <p:cNvPr id="1379" name="文本框 982"/>
          <p:cNvGrpSpPr/>
          <p:nvPr/>
        </p:nvGrpSpPr>
        <p:grpSpPr>
          <a:xfrm>
            <a:off x="6421678" y="3745705"/>
            <a:ext cx="1001607" cy="127001"/>
            <a:chOff x="0" y="0"/>
            <a:chExt cx="1001605" cy="127000"/>
          </a:xfrm>
        </p:grpSpPr>
        <p:sp>
          <p:nvSpPr>
            <p:cNvPr id="1377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78" name="能凑整数的先加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能凑整数的先加</a:t>
              </a:r>
            </a:p>
          </p:txBody>
        </p:sp>
      </p:grpSp>
      <p:grpSp>
        <p:nvGrpSpPr>
          <p:cNvPr id="1382" name="文本框 983"/>
          <p:cNvGrpSpPr/>
          <p:nvPr/>
        </p:nvGrpSpPr>
        <p:grpSpPr>
          <a:xfrm>
            <a:off x="6421678" y="4021560"/>
            <a:ext cx="1001607" cy="127001"/>
            <a:chOff x="0" y="0"/>
            <a:chExt cx="1001605" cy="127000"/>
          </a:xfrm>
        </p:grpSpPr>
        <p:sp>
          <p:nvSpPr>
            <p:cNvPr id="1380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81" name="有理数的加法的技巧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有理数的加法的技巧</a:t>
              </a:r>
            </a:p>
          </p:txBody>
        </p:sp>
      </p:grpSp>
      <p:grpSp>
        <p:nvGrpSpPr>
          <p:cNvPr id="1385" name="文本框 984"/>
          <p:cNvGrpSpPr/>
          <p:nvPr/>
        </p:nvGrpSpPr>
        <p:grpSpPr>
          <a:xfrm>
            <a:off x="6421678" y="4297415"/>
            <a:ext cx="1001607" cy="127001"/>
            <a:chOff x="0" y="0"/>
            <a:chExt cx="1001605" cy="127000"/>
          </a:xfrm>
        </p:grpSpPr>
        <p:sp>
          <p:nvSpPr>
            <p:cNvPr id="138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384" name="有理数的加法法则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有理数的加法法则</a:t>
              </a:r>
            </a:p>
          </p:txBody>
        </p:sp>
      </p:grpSp>
      <p:grpSp>
        <p:nvGrpSpPr>
          <p:cNvPr id="1388" name="文本框 985"/>
          <p:cNvGrpSpPr/>
          <p:nvPr/>
        </p:nvGrpSpPr>
        <p:grpSpPr>
          <a:xfrm>
            <a:off x="6421678" y="4573270"/>
            <a:ext cx="1001607" cy="127001"/>
            <a:chOff x="0" y="0"/>
            <a:chExt cx="1001605" cy="127000"/>
          </a:xfrm>
        </p:grpSpPr>
        <p:sp>
          <p:nvSpPr>
            <p:cNvPr id="1386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87" name="加法的交换律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加法的交换律</a:t>
              </a:r>
            </a:p>
          </p:txBody>
        </p:sp>
      </p:grpSp>
      <p:grpSp>
        <p:nvGrpSpPr>
          <p:cNvPr id="1391" name="文本框 986"/>
          <p:cNvGrpSpPr/>
          <p:nvPr/>
        </p:nvGrpSpPr>
        <p:grpSpPr>
          <a:xfrm>
            <a:off x="6421678" y="4849125"/>
            <a:ext cx="1001607" cy="127001"/>
            <a:chOff x="0" y="0"/>
            <a:chExt cx="1001605" cy="127000"/>
          </a:xfrm>
        </p:grpSpPr>
        <p:sp>
          <p:nvSpPr>
            <p:cNvPr id="1389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90" name="加法的结合律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加法的结合律</a:t>
              </a:r>
            </a:p>
          </p:txBody>
        </p:sp>
      </p:grpSp>
      <p:grpSp>
        <p:nvGrpSpPr>
          <p:cNvPr id="1394" name="文本框 987"/>
          <p:cNvGrpSpPr/>
          <p:nvPr/>
        </p:nvGrpSpPr>
        <p:grpSpPr>
          <a:xfrm>
            <a:off x="6421678" y="5124980"/>
            <a:ext cx="1001607" cy="127001"/>
            <a:chOff x="0" y="0"/>
            <a:chExt cx="1001605" cy="127000"/>
          </a:xfrm>
        </p:grpSpPr>
        <p:sp>
          <p:nvSpPr>
            <p:cNvPr id="139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93" name="几个数相加，能得到整数的先加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几个数相加，能得到整数的先加</a:t>
              </a:r>
            </a:p>
          </p:txBody>
        </p:sp>
      </p:grpSp>
      <p:grpSp>
        <p:nvGrpSpPr>
          <p:cNvPr id="1397" name="文本框 988"/>
          <p:cNvGrpSpPr/>
          <p:nvPr/>
        </p:nvGrpSpPr>
        <p:grpSpPr>
          <a:xfrm>
            <a:off x="6421678" y="5357435"/>
            <a:ext cx="1001607" cy="213801"/>
            <a:chOff x="0" y="0"/>
            <a:chExt cx="1001605" cy="213800"/>
          </a:xfrm>
        </p:grpSpPr>
        <p:sp>
          <p:nvSpPr>
            <p:cNvPr id="1395" name="矩形"/>
            <p:cNvSpPr/>
            <p:nvPr/>
          </p:nvSpPr>
          <p:spPr>
            <a:xfrm>
              <a:off x="0" y="508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96" name="多个数相加，其中两个数互为相反数"/>
            <p:cNvSpPr txBox="1"/>
            <p:nvPr/>
          </p:nvSpPr>
          <p:spPr>
            <a:xfrm>
              <a:off x="0" y="-1"/>
              <a:ext cx="1001606" cy="213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多个数相加，其中两个数互为相反数</a:t>
              </a:r>
            </a:p>
          </p:txBody>
        </p:sp>
      </p:grpSp>
      <p:grpSp>
        <p:nvGrpSpPr>
          <p:cNvPr id="1400" name="文本框 989"/>
          <p:cNvGrpSpPr/>
          <p:nvPr/>
        </p:nvGrpSpPr>
        <p:grpSpPr>
          <a:xfrm>
            <a:off x="6421678" y="5952545"/>
            <a:ext cx="1001607" cy="127001"/>
            <a:chOff x="0" y="0"/>
            <a:chExt cx="1001605" cy="127000"/>
          </a:xfrm>
        </p:grpSpPr>
        <p:sp>
          <p:nvSpPr>
            <p:cNvPr id="139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399" name="多个数相加，其中两个同号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多个数相加，其中两个同号</a:t>
              </a:r>
            </a:p>
          </p:txBody>
        </p:sp>
      </p:grpSp>
      <p:grpSp>
        <p:nvGrpSpPr>
          <p:cNvPr id="1403" name="文本框 990"/>
          <p:cNvGrpSpPr/>
          <p:nvPr/>
        </p:nvGrpSpPr>
        <p:grpSpPr>
          <a:xfrm>
            <a:off x="6421678" y="6228400"/>
            <a:ext cx="1001607" cy="127001"/>
            <a:chOff x="0" y="0"/>
            <a:chExt cx="1001605" cy="127000"/>
          </a:xfrm>
        </p:grpSpPr>
        <p:sp>
          <p:nvSpPr>
            <p:cNvPr id="140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02" name="多个数相加，其中两个同分母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多个数相加，其中两个同分母</a:t>
              </a:r>
            </a:p>
          </p:txBody>
        </p:sp>
      </p:grpSp>
      <p:grpSp>
        <p:nvGrpSpPr>
          <p:cNvPr id="1406" name="文本框 991"/>
          <p:cNvGrpSpPr/>
          <p:nvPr/>
        </p:nvGrpSpPr>
        <p:grpSpPr>
          <a:xfrm>
            <a:off x="6421678" y="6504259"/>
            <a:ext cx="1001607" cy="127001"/>
            <a:chOff x="0" y="0"/>
            <a:chExt cx="1001605" cy="127000"/>
          </a:xfrm>
        </p:grpSpPr>
        <p:sp>
          <p:nvSpPr>
            <p:cNvPr id="1404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05" name="多个数相加，其中两个可以凑整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多个数相加，其中两个可以凑整</a:t>
              </a:r>
            </a:p>
          </p:txBody>
        </p:sp>
      </p:grpSp>
      <p:grpSp>
        <p:nvGrpSpPr>
          <p:cNvPr id="1409" name="文本框 992"/>
          <p:cNvGrpSpPr/>
          <p:nvPr/>
        </p:nvGrpSpPr>
        <p:grpSpPr>
          <a:xfrm>
            <a:off x="6421678" y="3193995"/>
            <a:ext cx="1001607" cy="127001"/>
            <a:chOff x="0" y="0"/>
            <a:chExt cx="1001605" cy="127000"/>
          </a:xfrm>
        </p:grpSpPr>
        <p:sp>
          <p:nvSpPr>
            <p:cNvPr id="1407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08" name="计算器-基础知识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计算器-基础知识</a:t>
              </a:r>
            </a:p>
          </p:txBody>
        </p:sp>
      </p:grpSp>
      <p:grpSp>
        <p:nvGrpSpPr>
          <p:cNvPr id="1412" name="文本框 993"/>
          <p:cNvGrpSpPr/>
          <p:nvPr/>
        </p:nvGrpSpPr>
        <p:grpSpPr>
          <a:xfrm>
            <a:off x="6421678" y="3469850"/>
            <a:ext cx="1001607" cy="127001"/>
            <a:chOff x="0" y="0"/>
            <a:chExt cx="1001605" cy="127000"/>
          </a:xfrm>
        </p:grpSpPr>
        <p:sp>
          <p:nvSpPr>
            <p:cNvPr id="1410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11" name="计算器-有理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计算器-有理数</a:t>
              </a:r>
            </a:p>
          </p:txBody>
        </p:sp>
      </p:grpSp>
      <p:grpSp>
        <p:nvGrpSpPr>
          <p:cNvPr id="1415" name="文本框 994"/>
          <p:cNvGrpSpPr/>
          <p:nvPr/>
        </p:nvGrpSpPr>
        <p:grpSpPr>
          <a:xfrm>
            <a:off x="6421678" y="5676690"/>
            <a:ext cx="1001607" cy="127001"/>
            <a:chOff x="0" y="0"/>
            <a:chExt cx="1001605" cy="127000"/>
          </a:xfrm>
        </p:grpSpPr>
        <p:sp>
          <p:nvSpPr>
            <p:cNvPr id="141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14" name="利用有理数的加法解决实际问题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利用有理数的加法解决实际问题</a:t>
              </a:r>
            </a:p>
          </p:txBody>
        </p:sp>
      </p:grpSp>
      <p:grpSp>
        <p:nvGrpSpPr>
          <p:cNvPr id="1418" name="文本框 995"/>
          <p:cNvGrpSpPr/>
          <p:nvPr/>
        </p:nvGrpSpPr>
        <p:grpSpPr>
          <a:xfrm>
            <a:off x="7907952" y="667900"/>
            <a:ext cx="1001607" cy="213801"/>
            <a:chOff x="0" y="0"/>
            <a:chExt cx="1001605" cy="213800"/>
          </a:xfrm>
        </p:grpSpPr>
        <p:sp>
          <p:nvSpPr>
            <p:cNvPr id="1416" name="矩形"/>
            <p:cNvSpPr/>
            <p:nvPr/>
          </p:nvSpPr>
          <p:spPr>
            <a:xfrm>
              <a:off x="0" y="508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17" name="减去一个数等于加上这个数的相反数"/>
            <p:cNvSpPr txBox="1"/>
            <p:nvPr/>
          </p:nvSpPr>
          <p:spPr>
            <a:xfrm>
              <a:off x="0" y="-1"/>
              <a:ext cx="1001606" cy="213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减去一个数等于加上这个数的相反数</a:t>
              </a:r>
            </a:p>
          </p:txBody>
        </p:sp>
      </p:grpSp>
      <p:grpSp>
        <p:nvGrpSpPr>
          <p:cNvPr id="1421" name="文本框 996"/>
          <p:cNvGrpSpPr/>
          <p:nvPr/>
        </p:nvGrpSpPr>
        <p:grpSpPr>
          <a:xfrm>
            <a:off x="7907952" y="974616"/>
            <a:ext cx="1001607" cy="127001"/>
            <a:chOff x="0" y="0"/>
            <a:chExt cx="1001605" cy="127000"/>
          </a:xfrm>
        </p:grpSpPr>
        <p:sp>
          <p:nvSpPr>
            <p:cNvPr id="1419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420" name="有理数的减法法则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有理数的减法法则</a:t>
              </a:r>
            </a:p>
          </p:txBody>
        </p:sp>
      </p:grpSp>
      <p:grpSp>
        <p:nvGrpSpPr>
          <p:cNvPr id="1424" name="文本框 997"/>
          <p:cNvGrpSpPr/>
          <p:nvPr/>
        </p:nvGrpSpPr>
        <p:grpSpPr>
          <a:xfrm>
            <a:off x="7907952" y="1501248"/>
            <a:ext cx="1001607" cy="127001"/>
            <a:chOff x="0" y="0"/>
            <a:chExt cx="1001605" cy="127000"/>
          </a:xfrm>
        </p:grpSpPr>
        <p:sp>
          <p:nvSpPr>
            <p:cNvPr id="142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23" name="有理数的减法的技巧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有理数的减法的技巧</a:t>
              </a:r>
            </a:p>
          </p:txBody>
        </p:sp>
      </p:grpSp>
      <p:grpSp>
        <p:nvGrpSpPr>
          <p:cNvPr id="1427" name="文本框 998"/>
          <p:cNvGrpSpPr/>
          <p:nvPr/>
        </p:nvGrpSpPr>
        <p:grpSpPr>
          <a:xfrm>
            <a:off x="7907952" y="1764564"/>
            <a:ext cx="1001607" cy="127001"/>
            <a:chOff x="0" y="0"/>
            <a:chExt cx="1001605" cy="127000"/>
          </a:xfrm>
        </p:grpSpPr>
        <p:sp>
          <p:nvSpPr>
            <p:cNvPr id="142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426" name="利用有理数的减法比较大小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利用有理数的减法比较大小</a:t>
              </a:r>
            </a:p>
          </p:txBody>
        </p:sp>
      </p:grpSp>
      <p:grpSp>
        <p:nvGrpSpPr>
          <p:cNvPr id="1430" name="文本框 999"/>
          <p:cNvGrpSpPr/>
          <p:nvPr/>
        </p:nvGrpSpPr>
        <p:grpSpPr>
          <a:xfrm>
            <a:off x="7907952" y="2027880"/>
            <a:ext cx="1001607" cy="127001"/>
            <a:chOff x="0" y="0"/>
            <a:chExt cx="1001605" cy="127000"/>
          </a:xfrm>
        </p:grpSpPr>
        <p:sp>
          <p:nvSpPr>
            <p:cNvPr id="142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29" name="求数轴上两点之间的距离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求数轴上两点之间的距离</a:t>
              </a:r>
            </a:p>
          </p:txBody>
        </p:sp>
      </p:grpSp>
      <p:grpSp>
        <p:nvGrpSpPr>
          <p:cNvPr id="1433" name="文本框 1000"/>
          <p:cNvGrpSpPr/>
          <p:nvPr/>
        </p:nvGrpSpPr>
        <p:grpSpPr>
          <a:xfrm>
            <a:off x="7907952" y="2291196"/>
            <a:ext cx="1001607" cy="127001"/>
            <a:chOff x="0" y="0"/>
            <a:chExt cx="1001605" cy="127000"/>
          </a:xfrm>
        </p:grpSpPr>
        <p:sp>
          <p:nvSpPr>
            <p:cNvPr id="143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32" name="整数的减法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整数的减法</a:t>
              </a:r>
            </a:p>
          </p:txBody>
        </p:sp>
      </p:grpSp>
      <p:grpSp>
        <p:nvGrpSpPr>
          <p:cNvPr id="1436" name="文本框 1001"/>
          <p:cNvGrpSpPr/>
          <p:nvPr/>
        </p:nvGrpSpPr>
        <p:grpSpPr>
          <a:xfrm>
            <a:off x="7907952" y="2554512"/>
            <a:ext cx="1001607" cy="127001"/>
            <a:chOff x="0" y="0"/>
            <a:chExt cx="1001605" cy="127000"/>
          </a:xfrm>
        </p:grpSpPr>
        <p:sp>
          <p:nvSpPr>
            <p:cNvPr id="1434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35" name="分数的减法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分数的减法</a:t>
              </a:r>
            </a:p>
          </p:txBody>
        </p:sp>
      </p:grpSp>
      <p:grpSp>
        <p:nvGrpSpPr>
          <p:cNvPr id="1439" name="文本框 1002"/>
          <p:cNvGrpSpPr/>
          <p:nvPr/>
        </p:nvGrpSpPr>
        <p:grpSpPr>
          <a:xfrm>
            <a:off x="7907952" y="2817828"/>
            <a:ext cx="1001607" cy="127001"/>
            <a:chOff x="0" y="0"/>
            <a:chExt cx="1001605" cy="127000"/>
          </a:xfrm>
        </p:grpSpPr>
        <p:sp>
          <p:nvSpPr>
            <p:cNvPr id="1437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38" name="整数加减混合运算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整数加减混合运算</a:t>
              </a:r>
            </a:p>
          </p:txBody>
        </p:sp>
      </p:grpSp>
      <p:grpSp>
        <p:nvGrpSpPr>
          <p:cNvPr id="1442" name="文本框 1003"/>
          <p:cNvGrpSpPr/>
          <p:nvPr/>
        </p:nvGrpSpPr>
        <p:grpSpPr>
          <a:xfrm>
            <a:off x="7907952" y="3081144"/>
            <a:ext cx="1001607" cy="127001"/>
            <a:chOff x="0" y="0"/>
            <a:chExt cx="1001605" cy="127000"/>
          </a:xfrm>
        </p:grpSpPr>
        <p:sp>
          <p:nvSpPr>
            <p:cNvPr id="1440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41" name="分数加减混合运算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分数加减混合运算</a:t>
              </a:r>
            </a:p>
          </p:txBody>
        </p:sp>
      </p:grpSp>
      <p:grpSp>
        <p:nvGrpSpPr>
          <p:cNvPr id="1445" name="文本框 1004"/>
          <p:cNvGrpSpPr/>
          <p:nvPr/>
        </p:nvGrpSpPr>
        <p:grpSpPr>
          <a:xfrm>
            <a:off x="7907952" y="3344460"/>
            <a:ext cx="1001607" cy="127001"/>
            <a:chOff x="0" y="0"/>
            <a:chExt cx="1001605" cy="127000"/>
          </a:xfrm>
        </p:grpSpPr>
        <p:sp>
          <p:nvSpPr>
            <p:cNvPr id="144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44" name="关注加减混合运算的数的特征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关注加减混合运算的数的特征</a:t>
              </a:r>
            </a:p>
          </p:txBody>
        </p:sp>
      </p:grpSp>
      <p:grpSp>
        <p:nvGrpSpPr>
          <p:cNvPr id="1448" name="文本框 1005"/>
          <p:cNvGrpSpPr/>
          <p:nvPr/>
        </p:nvGrpSpPr>
        <p:grpSpPr>
          <a:xfrm>
            <a:off x="7907952" y="3607776"/>
            <a:ext cx="1001607" cy="127001"/>
            <a:chOff x="0" y="0"/>
            <a:chExt cx="1001605" cy="127000"/>
          </a:xfrm>
        </p:grpSpPr>
        <p:sp>
          <p:nvSpPr>
            <p:cNvPr id="1446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47" name="关注加减混合运算的符号特征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关注加减混合运算的符号特征</a:t>
              </a:r>
            </a:p>
          </p:txBody>
        </p:sp>
      </p:grpSp>
      <p:grpSp>
        <p:nvGrpSpPr>
          <p:cNvPr id="1451" name="文本框 1006"/>
          <p:cNvGrpSpPr/>
          <p:nvPr/>
        </p:nvGrpSpPr>
        <p:grpSpPr>
          <a:xfrm>
            <a:off x="7907952" y="3871092"/>
            <a:ext cx="1001607" cy="127001"/>
            <a:chOff x="0" y="0"/>
            <a:chExt cx="1001605" cy="127000"/>
          </a:xfrm>
        </p:grpSpPr>
        <p:sp>
          <p:nvSpPr>
            <p:cNvPr id="1449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50" name="关注加减混合运算的运算顺序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关注加减混合运算的运算顺序</a:t>
              </a:r>
            </a:p>
          </p:txBody>
        </p:sp>
      </p:grpSp>
      <p:grpSp>
        <p:nvGrpSpPr>
          <p:cNvPr id="1454" name="文本框 1007"/>
          <p:cNvGrpSpPr/>
          <p:nvPr/>
        </p:nvGrpSpPr>
        <p:grpSpPr>
          <a:xfrm>
            <a:off x="7907952" y="4134408"/>
            <a:ext cx="1001607" cy="127001"/>
            <a:chOff x="0" y="0"/>
            <a:chExt cx="1001605" cy="127000"/>
          </a:xfrm>
        </p:grpSpPr>
        <p:sp>
          <p:nvSpPr>
            <p:cNvPr id="145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53" name="有理数的加减混合运算添括号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有理数的加减混合运算添括号</a:t>
              </a:r>
            </a:p>
          </p:txBody>
        </p:sp>
      </p:grpSp>
      <p:grpSp>
        <p:nvGrpSpPr>
          <p:cNvPr id="1457" name="文本框 1008"/>
          <p:cNvGrpSpPr/>
          <p:nvPr/>
        </p:nvGrpSpPr>
        <p:grpSpPr>
          <a:xfrm>
            <a:off x="7907952" y="4397724"/>
            <a:ext cx="1001607" cy="127001"/>
            <a:chOff x="0" y="0"/>
            <a:chExt cx="1001605" cy="127000"/>
          </a:xfrm>
        </p:grpSpPr>
        <p:sp>
          <p:nvSpPr>
            <p:cNvPr id="145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56" name="有理数的加减混合运算去括号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有理数的加减混合运算去括号</a:t>
              </a:r>
            </a:p>
          </p:txBody>
        </p:sp>
      </p:grpSp>
      <p:grpSp>
        <p:nvGrpSpPr>
          <p:cNvPr id="1460" name="文本框 1009"/>
          <p:cNvGrpSpPr/>
          <p:nvPr/>
        </p:nvGrpSpPr>
        <p:grpSpPr>
          <a:xfrm>
            <a:off x="7907952" y="4661040"/>
            <a:ext cx="1001607" cy="127001"/>
            <a:chOff x="0" y="0"/>
            <a:chExt cx="1001605" cy="127000"/>
          </a:xfrm>
        </p:grpSpPr>
        <p:sp>
          <p:nvSpPr>
            <p:cNvPr id="145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59" name="有理数的加减混合运算的运算法则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有理数的加减混合运算的运算法则</a:t>
              </a:r>
            </a:p>
          </p:txBody>
        </p:sp>
      </p:grpSp>
      <p:grpSp>
        <p:nvGrpSpPr>
          <p:cNvPr id="1463" name="文本框 1010"/>
          <p:cNvGrpSpPr/>
          <p:nvPr/>
        </p:nvGrpSpPr>
        <p:grpSpPr>
          <a:xfrm>
            <a:off x="7907952" y="4924356"/>
            <a:ext cx="1001607" cy="127001"/>
            <a:chOff x="0" y="0"/>
            <a:chExt cx="1001605" cy="127000"/>
          </a:xfrm>
        </p:grpSpPr>
        <p:sp>
          <p:nvSpPr>
            <p:cNvPr id="146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62" name="两个正数相乘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两个正数相乘</a:t>
              </a:r>
            </a:p>
          </p:txBody>
        </p:sp>
      </p:grpSp>
      <p:grpSp>
        <p:nvGrpSpPr>
          <p:cNvPr id="1466" name="文本框 1011"/>
          <p:cNvGrpSpPr/>
          <p:nvPr/>
        </p:nvGrpSpPr>
        <p:grpSpPr>
          <a:xfrm>
            <a:off x="7907952" y="5187672"/>
            <a:ext cx="1001607" cy="127001"/>
            <a:chOff x="0" y="0"/>
            <a:chExt cx="1001605" cy="127000"/>
          </a:xfrm>
        </p:grpSpPr>
        <p:sp>
          <p:nvSpPr>
            <p:cNvPr id="1464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65" name="两个负数相乘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两个负数相乘</a:t>
              </a:r>
            </a:p>
          </p:txBody>
        </p:sp>
      </p:grpSp>
      <p:grpSp>
        <p:nvGrpSpPr>
          <p:cNvPr id="1469" name="文本框 1012"/>
          <p:cNvGrpSpPr/>
          <p:nvPr/>
        </p:nvGrpSpPr>
        <p:grpSpPr>
          <a:xfrm>
            <a:off x="7907952" y="5450988"/>
            <a:ext cx="1001607" cy="127001"/>
            <a:chOff x="0" y="0"/>
            <a:chExt cx="1001605" cy="127000"/>
          </a:xfrm>
        </p:grpSpPr>
        <p:sp>
          <p:nvSpPr>
            <p:cNvPr id="1467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68" name="一个正数乘以一个负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一个正数乘以一个负数</a:t>
              </a:r>
            </a:p>
          </p:txBody>
        </p:sp>
      </p:grpSp>
      <p:grpSp>
        <p:nvGrpSpPr>
          <p:cNvPr id="1472" name="文本框 1013"/>
          <p:cNvGrpSpPr/>
          <p:nvPr/>
        </p:nvGrpSpPr>
        <p:grpSpPr>
          <a:xfrm>
            <a:off x="7907952" y="5714304"/>
            <a:ext cx="1001607" cy="127001"/>
            <a:chOff x="0" y="0"/>
            <a:chExt cx="1001605" cy="127000"/>
          </a:xfrm>
        </p:grpSpPr>
        <p:sp>
          <p:nvSpPr>
            <p:cNvPr id="1470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71" name="多个数相乘的符号判断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多个数相乘的符号判断</a:t>
              </a:r>
            </a:p>
          </p:txBody>
        </p:sp>
      </p:grpSp>
      <p:grpSp>
        <p:nvGrpSpPr>
          <p:cNvPr id="1475" name="文本框 1014"/>
          <p:cNvGrpSpPr/>
          <p:nvPr/>
        </p:nvGrpSpPr>
        <p:grpSpPr>
          <a:xfrm>
            <a:off x="7907952" y="5977620"/>
            <a:ext cx="1001607" cy="127001"/>
            <a:chOff x="0" y="0"/>
            <a:chExt cx="1001605" cy="127000"/>
          </a:xfrm>
        </p:grpSpPr>
        <p:sp>
          <p:nvSpPr>
            <p:cNvPr id="147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74" name="乘法的运算顺序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乘法的运算顺序</a:t>
              </a:r>
            </a:p>
          </p:txBody>
        </p:sp>
      </p:grpSp>
      <p:grpSp>
        <p:nvGrpSpPr>
          <p:cNvPr id="1478" name="文本框 1015"/>
          <p:cNvGrpSpPr/>
          <p:nvPr/>
        </p:nvGrpSpPr>
        <p:grpSpPr>
          <a:xfrm>
            <a:off x="7907952" y="6240936"/>
            <a:ext cx="1001607" cy="127001"/>
            <a:chOff x="0" y="0"/>
            <a:chExt cx="1001605" cy="127000"/>
          </a:xfrm>
        </p:grpSpPr>
        <p:sp>
          <p:nvSpPr>
            <p:cNvPr id="1476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77" name="整数的乘法运算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整数的乘法运算</a:t>
              </a:r>
            </a:p>
          </p:txBody>
        </p:sp>
      </p:grpSp>
      <p:grpSp>
        <p:nvGrpSpPr>
          <p:cNvPr id="1481" name="文本框 1016"/>
          <p:cNvGrpSpPr/>
          <p:nvPr/>
        </p:nvGrpSpPr>
        <p:grpSpPr>
          <a:xfrm>
            <a:off x="7907952" y="6504259"/>
            <a:ext cx="1001607" cy="127001"/>
            <a:chOff x="0" y="0"/>
            <a:chExt cx="1001605" cy="127000"/>
          </a:xfrm>
        </p:grpSpPr>
        <p:sp>
          <p:nvSpPr>
            <p:cNvPr id="1479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80" name="分数的乘法运算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分数的乘法运算</a:t>
              </a:r>
            </a:p>
          </p:txBody>
        </p:sp>
      </p:grpSp>
      <p:grpSp>
        <p:nvGrpSpPr>
          <p:cNvPr id="1484" name="文本框 1017"/>
          <p:cNvGrpSpPr/>
          <p:nvPr/>
        </p:nvGrpSpPr>
        <p:grpSpPr>
          <a:xfrm>
            <a:off x="7907952" y="1237932"/>
            <a:ext cx="1001607" cy="127001"/>
            <a:chOff x="0" y="0"/>
            <a:chExt cx="1001605" cy="127000"/>
          </a:xfrm>
        </p:grpSpPr>
        <p:sp>
          <p:nvSpPr>
            <p:cNvPr id="148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83" name="利用有理数的减法解决实际问题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利用有理数的减法解决实际问题</a:t>
              </a:r>
            </a:p>
          </p:txBody>
        </p:sp>
      </p:grpSp>
      <p:grpSp>
        <p:nvGrpSpPr>
          <p:cNvPr id="1487" name="文本框 1018"/>
          <p:cNvGrpSpPr/>
          <p:nvPr/>
        </p:nvGrpSpPr>
        <p:grpSpPr>
          <a:xfrm>
            <a:off x="476583" y="711300"/>
            <a:ext cx="1001606" cy="127001"/>
            <a:chOff x="0" y="0"/>
            <a:chExt cx="1001605" cy="127000"/>
          </a:xfrm>
        </p:grpSpPr>
        <p:sp>
          <p:nvSpPr>
            <p:cNvPr id="148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86" name="正数和负数表示相反意义的量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正数和负数表示相反意义的量</a:t>
              </a:r>
            </a:p>
          </p:txBody>
        </p:sp>
      </p:grpSp>
      <p:grpSp>
        <p:nvGrpSpPr>
          <p:cNvPr id="1490" name="文本框 1019"/>
          <p:cNvGrpSpPr/>
          <p:nvPr/>
        </p:nvGrpSpPr>
        <p:grpSpPr>
          <a:xfrm>
            <a:off x="476583" y="974616"/>
            <a:ext cx="1001606" cy="127001"/>
            <a:chOff x="0" y="0"/>
            <a:chExt cx="1001605" cy="127000"/>
          </a:xfrm>
        </p:grpSpPr>
        <p:sp>
          <p:nvSpPr>
            <p:cNvPr id="148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89" name="定义识别正数和负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定义识别正数和负数</a:t>
              </a:r>
            </a:p>
          </p:txBody>
        </p:sp>
      </p:grpSp>
      <p:grpSp>
        <p:nvGrpSpPr>
          <p:cNvPr id="1493" name="文本框 1020"/>
          <p:cNvGrpSpPr/>
          <p:nvPr/>
        </p:nvGrpSpPr>
        <p:grpSpPr>
          <a:xfrm>
            <a:off x="476583" y="1237932"/>
            <a:ext cx="1001606" cy="127001"/>
            <a:chOff x="0" y="0"/>
            <a:chExt cx="1001605" cy="127000"/>
          </a:xfrm>
        </p:grpSpPr>
        <p:sp>
          <p:nvSpPr>
            <p:cNvPr id="149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92" name="正数和负数的实际应用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正数和负数的实际应用</a:t>
              </a:r>
            </a:p>
          </p:txBody>
        </p:sp>
      </p:grpSp>
      <p:grpSp>
        <p:nvGrpSpPr>
          <p:cNvPr id="1496" name="文本框 1021"/>
          <p:cNvGrpSpPr/>
          <p:nvPr/>
        </p:nvGrpSpPr>
        <p:grpSpPr>
          <a:xfrm>
            <a:off x="476583" y="1501248"/>
            <a:ext cx="1001606" cy="127001"/>
            <a:chOff x="0" y="0"/>
            <a:chExt cx="1001605" cy="127000"/>
          </a:xfrm>
        </p:grpSpPr>
        <p:sp>
          <p:nvSpPr>
            <p:cNvPr id="1494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95" name="0与正数，负数的关系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0与正数，负数的关系</a:t>
              </a:r>
            </a:p>
          </p:txBody>
        </p:sp>
      </p:grpSp>
      <p:grpSp>
        <p:nvGrpSpPr>
          <p:cNvPr id="1499" name="文本框 1022"/>
          <p:cNvGrpSpPr/>
          <p:nvPr/>
        </p:nvGrpSpPr>
        <p:grpSpPr>
          <a:xfrm>
            <a:off x="476583" y="1764564"/>
            <a:ext cx="1001606" cy="127001"/>
            <a:chOff x="0" y="0"/>
            <a:chExt cx="1001605" cy="127000"/>
          </a:xfrm>
        </p:grpSpPr>
        <p:sp>
          <p:nvSpPr>
            <p:cNvPr id="1497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498" name="比某负数大的负整数有几个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比某负数大的负整数有几个</a:t>
              </a:r>
            </a:p>
          </p:txBody>
        </p:sp>
      </p:grpSp>
      <p:grpSp>
        <p:nvGrpSpPr>
          <p:cNvPr id="1502" name="文本框 1023"/>
          <p:cNvGrpSpPr/>
          <p:nvPr/>
        </p:nvGrpSpPr>
        <p:grpSpPr>
          <a:xfrm>
            <a:off x="476583" y="2027880"/>
            <a:ext cx="1001606" cy="127001"/>
            <a:chOff x="0" y="0"/>
            <a:chExt cx="1001605" cy="127000"/>
          </a:xfrm>
        </p:grpSpPr>
        <p:sp>
          <p:nvSpPr>
            <p:cNvPr id="1500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501" name="比某正数小的正整数有几个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比某正数小的正整数有几个</a:t>
              </a:r>
            </a:p>
          </p:txBody>
        </p:sp>
      </p:grpSp>
      <p:grpSp>
        <p:nvGrpSpPr>
          <p:cNvPr id="1505" name="文本框 1024"/>
          <p:cNvGrpSpPr/>
          <p:nvPr/>
        </p:nvGrpSpPr>
        <p:grpSpPr>
          <a:xfrm>
            <a:off x="476583" y="2291196"/>
            <a:ext cx="1001606" cy="127001"/>
            <a:chOff x="0" y="0"/>
            <a:chExt cx="1001605" cy="127000"/>
          </a:xfrm>
        </p:grpSpPr>
        <p:sp>
          <p:nvSpPr>
            <p:cNvPr id="150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504" name="正数和负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正数和负数</a:t>
              </a:r>
            </a:p>
          </p:txBody>
        </p:sp>
      </p:grpSp>
      <p:grpSp>
        <p:nvGrpSpPr>
          <p:cNvPr id="1508" name="文本框 1025"/>
          <p:cNvGrpSpPr/>
          <p:nvPr/>
        </p:nvGrpSpPr>
        <p:grpSpPr>
          <a:xfrm>
            <a:off x="476583" y="2554512"/>
            <a:ext cx="1001606" cy="127001"/>
            <a:chOff x="0" y="0"/>
            <a:chExt cx="1001605" cy="127000"/>
          </a:xfrm>
        </p:grpSpPr>
        <p:sp>
          <p:nvSpPr>
            <p:cNvPr id="1506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507" name="有理数的概念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有理数的概念</a:t>
              </a:r>
            </a:p>
          </p:txBody>
        </p:sp>
      </p:grpSp>
      <p:grpSp>
        <p:nvGrpSpPr>
          <p:cNvPr id="1511" name="文本框 1027"/>
          <p:cNvGrpSpPr/>
          <p:nvPr/>
        </p:nvGrpSpPr>
        <p:grpSpPr>
          <a:xfrm>
            <a:off x="476583" y="2817828"/>
            <a:ext cx="1001606" cy="127001"/>
            <a:chOff x="0" y="0"/>
            <a:chExt cx="1001605" cy="127000"/>
          </a:xfrm>
        </p:grpSpPr>
        <p:sp>
          <p:nvSpPr>
            <p:cNvPr id="1509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510" name="最小的正整数是1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最小的正整数是1</a:t>
              </a:r>
            </a:p>
          </p:txBody>
        </p:sp>
      </p:grpSp>
      <p:grpSp>
        <p:nvGrpSpPr>
          <p:cNvPr id="1514" name="文本框 1028"/>
          <p:cNvGrpSpPr/>
          <p:nvPr/>
        </p:nvGrpSpPr>
        <p:grpSpPr>
          <a:xfrm>
            <a:off x="476583" y="3081144"/>
            <a:ext cx="1001606" cy="127001"/>
            <a:chOff x="0" y="0"/>
            <a:chExt cx="1001605" cy="127000"/>
          </a:xfrm>
        </p:grpSpPr>
        <p:sp>
          <p:nvSpPr>
            <p:cNvPr id="151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513" name="最大的负整数是-1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最大的负整数是-1</a:t>
              </a:r>
            </a:p>
          </p:txBody>
        </p:sp>
      </p:grpSp>
      <p:grpSp>
        <p:nvGrpSpPr>
          <p:cNvPr id="1517" name="文本框 1029"/>
          <p:cNvGrpSpPr/>
          <p:nvPr/>
        </p:nvGrpSpPr>
        <p:grpSpPr>
          <a:xfrm>
            <a:off x="476583" y="3344460"/>
            <a:ext cx="1001606" cy="127001"/>
            <a:chOff x="0" y="0"/>
            <a:chExt cx="1001605" cy="127000"/>
          </a:xfrm>
        </p:grpSpPr>
        <p:sp>
          <p:nvSpPr>
            <p:cNvPr id="151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516" name="最小的非负有理数是0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最小的非负有理数是0</a:t>
              </a:r>
            </a:p>
          </p:txBody>
        </p:sp>
      </p:grpSp>
      <p:grpSp>
        <p:nvGrpSpPr>
          <p:cNvPr id="1520" name="文本框 1030"/>
          <p:cNvGrpSpPr/>
          <p:nvPr/>
        </p:nvGrpSpPr>
        <p:grpSpPr>
          <a:xfrm>
            <a:off x="476583" y="3607776"/>
            <a:ext cx="1001606" cy="127001"/>
            <a:chOff x="0" y="0"/>
            <a:chExt cx="1001605" cy="127000"/>
          </a:xfrm>
        </p:grpSpPr>
        <p:sp>
          <p:nvSpPr>
            <p:cNvPr id="151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519" name="最大的非正有理数是0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最大的非正有理数是0</a:t>
              </a:r>
            </a:p>
          </p:txBody>
        </p:sp>
      </p:grpSp>
      <p:grpSp>
        <p:nvGrpSpPr>
          <p:cNvPr id="1523" name="文本框 1032"/>
          <p:cNvGrpSpPr/>
          <p:nvPr/>
        </p:nvGrpSpPr>
        <p:grpSpPr>
          <a:xfrm>
            <a:off x="476583" y="3871092"/>
            <a:ext cx="1001606" cy="127001"/>
            <a:chOff x="0" y="0"/>
            <a:chExt cx="1001605" cy="127000"/>
          </a:xfrm>
        </p:grpSpPr>
        <p:sp>
          <p:nvSpPr>
            <p:cNvPr id="152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522" name="有理数按照正、负数和0分类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有理数按照正、负数和0分类</a:t>
              </a:r>
            </a:p>
          </p:txBody>
        </p:sp>
      </p:grpSp>
      <p:grpSp>
        <p:nvGrpSpPr>
          <p:cNvPr id="1526" name="文本框 1033"/>
          <p:cNvGrpSpPr/>
          <p:nvPr/>
        </p:nvGrpSpPr>
        <p:grpSpPr>
          <a:xfrm>
            <a:off x="476583" y="4134408"/>
            <a:ext cx="1001606" cy="127001"/>
            <a:chOff x="0" y="0"/>
            <a:chExt cx="1001605" cy="127000"/>
          </a:xfrm>
        </p:grpSpPr>
        <p:sp>
          <p:nvSpPr>
            <p:cNvPr id="1524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525" name="有理数按照整数和分数分类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有理数按照整数和分数分类</a:t>
              </a:r>
            </a:p>
          </p:txBody>
        </p:sp>
      </p:grpSp>
      <p:grpSp>
        <p:nvGrpSpPr>
          <p:cNvPr id="1529" name="文本框 1035"/>
          <p:cNvGrpSpPr/>
          <p:nvPr/>
        </p:nvGrpSpPr>
        <p:grpSpPr>
          <a:xfrm>
            <a:off x="476583" y="4661040"/>
            <a:ext cx="1001606" cy="127001"/>
            <a:chOff x="0" y="0"/>
            <a:chExt cx="1001605" cy="127000"/>
          </a:xfrm>
        </p:grpSpPr>
        <p:sp>
          <p:nvSpPr>
            <p:cNvPr id="1527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528" name="有理数的分类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有理数的分类</a:t>
              </a:r>
            </a:p>
          </p:txBody>
        </p:sp>
      </p:grpSp>
      <p:grpSp>
        <p:nvGrpSpPr>
          <p:cNvPr id="1532" name="文本框 1036"/>
          <p:cNvGrpSpPr/>
          <p:nvPr/>
        </p:nvGrpSpPr>
        <p:grpSpPr>
          <a:xfrm>
            <a:off x="476583" y="4924356"/>
            <a:ext cx="1001606" cy="127001"/>
            <a:chOff x="0" y="0"/>
            <a:chExt cx="1001605" cy="127000"/>
          </a:xfrm>
        </p:grpSpPr>
        <p:sp>
          <p:nvSpPr>
            <p:cNvPr id="1530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531" name="负数的倒数的认识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负数的倒数的认识</a:t>
              </a:r>
            </a:p>
          </p:txBody>
        </p:sp>
      </p:grpSp>
      <p:grpSp>
        <p:nvGrpSpPr>
          <p:cNvPr id="1535" name="文本框 1038"/>
          <p:cNvGrpSpPr/>
          <p:nvPr/>
        </p:nvGrpSpPr>
        <p:grpSpPr>
          <a:xfrm>
            <a:off x="476583" y="5187672"/>
            <a:ext cx="1001606" cy="127001"/>
            <a:chOff x="0" y="0"/>
            <a:chExt cx="1001605" cy="127000"/>
          </a:xfrm>
        </p:grpSpPr>
        <p:sp>
          <p:nvSpPr>
            <p:cNvPr id="153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534" name="负数的倒数的应用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负数的倒数的应用</a:t>
              </a:r>
            </a:p>
          </p:txBody>
        </p:sp>
      </p:grpSp>
      <p:grpSp>
        <p:nvGrpSpPr>
          <p:cNvPr id="1538" name="文本框 1039"/>
          <p:cNvGrpSpPr/>
          <p:nvPr/>
        </p:nvGrpSpPr>
        <p:grpSpPr>
          <a:xfrm>
            <a:off x="476583" y="5450988"/>
            <a:ext cx="1001606" cy="127001"/>
            <a:chOff x="0" y="0"/>
            <a:chExt cx="1001605" cy="127000"/>
          </a:xfrm>
        </p:grpSpPr>
        <p:sp>
          <p:nvSpPr>
            <p:cNvPr id="1536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537" name="分数和小数的区别和联系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分数和小数的区别和联系</a:t>
              </a:r>
            </a:p>
          </p:txBody>
        </p:sp>
      </p:grpSp>
      <p:grpSp>
        <p:nvGrpSpPr>
          <p:cNvPr id="1541" name="文本框 1041"/>
          <p:cNvGrpSpPr/>
          <p:nvPr/>
        </p:nvGrpSpPr>
        <p:grpSpPr>
          <a:xfrm>
            <a:off x="476583" y="5714304"/>
            <a:ext cx="1001606" cy="127001"/>
            <a:chOff x="0" y="0"/>
            <a:chExt cx="1001605" cy="127000"/>
          </a:xfrm>
        </p:grpSpPr>
        <p:sp>
          <p:nvSpPr>
            <p:cNvPr id="1539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540" name="对0的理解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对0的理解</a:t>
              </a:r>
            </a:p>
          </p:txBody>
        </p:sp>
      </p:grpSp>
      <p:grpSp>
        <p:nvGrpSpPr>
          <p:cNvPr id="1544" name="文本框 1042"/>
          <p:cNvGrpSpPr/>
          <p:nvPr/>
        </p:nvGrpSpPr>
        <p:grpSpPr>
          <a:xfrm>
            <a:off x="476583" y="5977620"/>
            <a:ext cx="1001606" cy="127001"/>
            <a:chOff x="0" y="0"/>
            <a:chExt cx="1001605" cy="127000"/>
          </a:xfrm>
        </p:grpSpPr>
        <p:sp>
          <p:nvSpPr>
            <p:cNvPr id="154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543" name="数的集合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数的集合</a:t>
              </a:r>
            </a:p>
          </p:txBody>
        </p:sp>
      </p:grpSp>
      <p:grpSp>
        <p:nvGrpSpPr>
          <p:cNvPr id="1547" name="文本框 1043"/>
          <p:cNvGrpSpPr/>
          <p:nvPr/>
        </p:nvGrpSpPr>
        <p:grpSpPr>
          <a:xfrm>
            <a:off x="476583" y="6240936"/>
            <a:ext cx="1001606" cy="127001"/>
            <a:chOff x="0" y="0"/>
            <a:chExt cx="1001605" cy="127000"/>
          </a:xfrm>
        </p:grpSpPr>
        <p:sp>
          <p:nvSpPr>
            <p:cNvPr id="154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546" name="数学常识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数学常识</a:t>
              </a:r>
            </a:p>
          </p:txBody>
        </p:sp>
      </p:grpSp>
      <p:grpSp>
        <p:nvGrpSpPr>
          <p:cNvPr id="1550" name="文本框 1044"/>
          <p:cNvGrpSpPr/>
          <p:nvPr/>
        </p:nvGrpSpPr>
        <p:grpSpPr>
          <a:xfrm>
            <a:off x="476583" y="6504259"/>
            <a:ext cx="1001606" cy="127001"/>
            <a:chOff x="0" y="0"/>
            <a:chExt cx="1001605" cy="127000"/>
          </a:xfrm>
        </p:grpSpPr>
        <p:sp>
          <p:nvSpPr>
            <p:cNvPr id="154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549" name="有数字表示事件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有数字表示事件</a:t>
              </a:r>
            </a:p>
          </p:txBody>
        </p:sp>
      </p:grpSp>
      <p:grpSp>
        <p:nvGrpSpPr>
          <p:cNvPr id="1553" name="文本框 1046"/>
          <p:cNvGrpSpPr/>
          <p:nvPr/>
        </p:nvGrpSpPr>
        <p:grpSpPr>
          <a:xfrm>
            <a:off x="476583" y="4397724"/>
            <a:ext cx="1001606" cy="127001"/>
            <a:chOff x="0" y="0"/>
            <a:chExt cx="1001605" cy="127000"/>
          </a:xfrm>
        </p:grpSpPr>
        <p:sp>
          <p:nvSpPr>
            <p:cNvPr id="155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552" name="相关数的识别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相关数的识别</a:t>
              </a:r>
            </a:p>
          </p:txBody>
        </p:sp>
      </p:grpSp>
      <p:sp>
        <p:nvSpPr>
          <p:cNvPr id="2633" name="连接符: 肘形 458"/>
          <p:cNvSpPr/>
          <p:nvPr/>
        </p:nvSpPr>
        <p:spPr>
          <a:xfrm>
            <a:off x="976629" y="1808480"/>
            <a:ext cx="10403841" cy="2125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43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955"/>
                </a:ln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34" name="连接符: 肘形 466"/>
          <p:cNvSpPr/>
          <p:nvPr/>
        </p:nvSpPr>
        <p:spPr>
          <a:xfrm>
            <a:off x="1017270" y="1808480"/>
            <a:ext cx="9862820" cy="1731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87" y="5784"/>
                </a:moveTo>
                <a:lnTo>
                  <a:pt x="16187" y="21600"/>
                </a:ln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35" name="直接连接符 475"/>
          <p:cNvSpPr/>
          <p:nvPr/>
        </p:nvSpPr>
        <p:spPr>
          <a:xfrm>
            <a:off x="11381303" y="1916271"/>
            <a:ext cx="1" cy="243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0"/>
                </a:moveTo>
                <a:cubicBezTo>
                  <a:pt x="-5400" y="7200"/>
                  <a:pt x="-5400" y="14400"/>
                  <a:pt x="16200" y="21600"/>
                </a:cubicBez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36" name="连接符: 肘形 481"/>
          <p:cNvSpPr/>
          <p:nvPr/>
        </p:nvSpPr>
        <p:spPr>
          <a:xfrm>
            <a:off x="260350" y="1169670"/>
            <a:ext cx="11120120" cy="1259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16962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37" name="连接符: 肘形 487"/>
          <p:cNvSpPr/>
          <p:nvPr/>
        </p:nvSpPr>
        <p:spPr>
          <a:xfrm>
            <a:off x="1705610" y="1300480"/>
            <a:ext cx="9674860" cy="1336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83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1388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38" name="直接连接符 491"/>
          <p:cNvSpPr/>
          <p:nvPr/>
        </p:nvSpPr>
        <p:spPr>
          <a:xfrm>
            <a:off x="11381303" y="2737485"/>
            <a:ext cx="1" cy="42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39" name="连接符: 肘形 494"/>
          <p:cNvSpPr/>
          <p:nvPr/>
        </p:nvSpPr>
        <p:spPr>
          <a:xfrm>
            <a:off x="260350" y="1827530"/>
            <a:ext cx="11120120" cy="1223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12516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40" name="连接符: 肘形 497"/>
          <p:cNvSpPr/>
          <p:nvPr/>
        </p:nvSpPr>
        <p:spPr>
          <a:xfrm>
            <a:off x="1705610" y="1827530"/>
            <a:ext cx="9674860" cy="1428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83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8141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41" name="连接符: 肘形 500"/>
          <p:cNvSpPr/>
          <p:nvPr/>
        </p:nvSpPr>
        <p:spPr>
          <a:xfrm>
            <a:off x="1705610" y="1959610"/>
            <a:ext cx="9674860" cy="12966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83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9605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42" name="直接连接符 504"/>
          <p:cNvSpPr/>
          <p:nvPr/>
        </p:nvSpPr>
        <p:spPr>
          <a:xfrm>
            <a:off x="11381303" y="3320992"/>
            <a:ext cx="1" cy="79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7200"/>
                  <a:pt x="0" y="14400"/>
                  <a:pt x="21600" y="21600"/>
                </a:cubicBez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43" name="直接连接符 507"/>
          <p:cNvSpPr/>
          <p:nvPr/>
        </p:nvSpPr>
        <p:spPr>
          <a:xfrm>
            <a:off x="11381303" y="3527883"/>
            <a:ext cx="1" cy="79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2471" h="21600" extrusionOk="0">
                <a:moveTo>
                  <a:pt x="12471" y="0"/>
                </a:moveTo>
                <a:cubicBezTo>
                  <a:pt x="1671" y="7200"/>
                  <a:pt x="-9129" y="14400"/>
                  <a:pt x="12471" y="21600"/>
                </a:cubicBez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44" name="连接符: 肘形 510"/>
          <p:cNvSpPr/>
          <p:nvPr/>
        </p:nvSpPr>
        <p:spPr>
          <a:xfrm>
            <a:off x="260350" y="2880360"/>
            <a:ext cx="11120120" cy="996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11254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45" name="直接连接符 513"/>
          <p:cNvSpPr/>
          <p:nvPr/>
        </p:nvSpPr>
        <p:spPr>
          <a:xfrm>
            <a:off x="11381303" y="3734774"/>
            <a:ext cx="1" cy="79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706" h="21600" extrusionOk="0">
                <a:moveTo>
                  <a:pt x="4306" y="0"/>
                </a:moveTo>
                <a:cubicBezTo>
                  <a:pt x="-2894" y="7200"/>
                  <a:pt x="-2894" y="14400"/>
                  <a:pt x="18706" y="21600"/>
                </a:cubicBez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46" name="连接符: 肘形 517"/>
          <p:cNvSpPr/>
          <p:nvPr/>
        </p:nvSpPr>
        <p:spPr>
          <a:xfrm>
            <a:off x="260350" y="3012440"/>
            <a:ext cx="11120120" cy="1071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7806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47" name="连接符: 肘形 520"/>
          <p:cNvSpPr/>
          <p:nvPr/>
        </p:nvSpPr>
        <p:spPr>
          <a:xfrm>
            <a:off x="1705610" y="3144520"/>
            <a:ext cx="9674860" cy="1146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83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4808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48" name="直接连接符 527"/>
          <p:cNvSpPr/>
          <p:nvPr/>
        </p:nvSpPr>
        <p:spPr>
          <a:xfrm>
            <a:off x="11381303" y="4148556"/>
            <a:ext cx="1" cy="79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3500" h="21600" extrusionOk="0">
                <a:moveTo>
                  <a:pt x="2700" y="0"/>
                </a:moveTo>
                <a:cubicBezTo>
                  <a:pt x="2700" y="7200"/>
                  <a:pt x="-8100" y="14400"/>
                  <a:pt x="13500" y="21600"/>
                </a:cubicBez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49" name="连接符: 肘形 530"/>
          <p:cNvSpPr/>
          <p:nvPr/>
        </p:nvSpPr>
        <p:spPr>
          <a:xfrm>
            <a:off x="1705610" y="4180840"/>
            <a:ext cx="9674860" cy="731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83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750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50" name="连接符: 肘形 533"/>
          <p:cNvSpPr/>
          <p:nvPr/>
        </p:nvSpPr>
        <p:spPr>
          <a:xfrm>
            <a:off x="260350" y="4387850"/>
            <a:ext cx="11120120" cy="524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28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1046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51" name="直接连接符 536"/>
          <p:cNvSpPr/>
          <p:nvPr/>
        </p:nvSpPr>
        <p:spPr>
          <a:xfrm>
            <a:off x="11882213" y="4912620"/>
            <a:ext cx="76909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52" name="直接连接符 539"/>
          <p:cNvSpPr/>
          <p:nvPr/>
        </p:nvSpPr>
        <p:spPr>
          <a:xfrm>
            <a:off x="11381303" y="5183011"/>
            <a:ext cx="1" cy="79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3500" h="21600" extrusionOk="0">
                <a:moveTo>
                  <a:pt x="2700" y="0"/>
                </a:moveTo>
                <a:cubicBezTo>
                  <a:pt x="2700" y="7200"/>
                  <a:pt x="-8100" y="14400"/>
                  <a:pt x="13500" y="21600"/>
                </a:cubicBez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53" name="连接符: 肘形 545"/>
          <p:cNvSpPr/>
          <p:nvPr/>
        </p:nvSpPr>
        <p:spPr>
          <a:xfrm>
            <a:off x="260350" y="4084320"/>
            <a:ext cx="10619740" cy="16548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54" name="连接符: 肘形 548"/>
          <p:cNvSpPr/>
          <p:nvPr/>
        </p:nvSpPr>
        <p:spPr>
          <a:xfrm>
            <a:off x="260350" y="4291330"/>
            <a:ext cx="10619740" cy="1447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55" name="连接符: 肘形 552"/>
          <p:cNvSpPr/>
          <p:nvPr/>
        </p:nvSpPr>
        <p:spPr>
          <a:xfrm>
            <a:off x="1705610" y="4912359"/>
            <a:ext cx="9174481" cy="1033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1579" name="文本框 1078"/>
          <p:cNvGrpSpPr/>
          <p:nvPr/>
        </p:nvGrpSpPr>
        <p:grpSpPr>
          <a:xfrm>
            <a:off x="1962856" y="711300"/>
            <a:ext cx="1001606" cy="127001"/>
            <a:chOff x="0" y="0"/>
            <a:chExt cx="1001605" cy="127000"/>
          </a:xfrm>
        </p:grpSpPr>
        <p:sp>
          <p:nvSpPr>
            <p:cNvPr id="1577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578" name="认识数轴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认识数轴</a:t>
              </a:r>
            </a:p>
          </p:txBody>
        </p:sp>
      </p:grpSp>
      <p:grpSp>
        <p:nvGrpSpPr>
          <p:cNvPr id="1582" name="文本框 1079"/>
          <p:cNvGrpSpPr/>
          <p:nvPr/>
        </p:nvGrpSpPr>
        <p:grpSpPr>
          <a:xfrm>
            <a:off x="1962856" y="963168"/>
            <a:ext cx="1001606" cy="127001"/>
            <a:chOff x="0" y="0"/>
            <a:chExt cx="1001605" cy="127000"/>
          </a:xfrm>
        </p:grpSpPr>
        <p:sp>
          <p:nvSpPr>
            <p:cNvPr id="1580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581" name="数轴的画法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数轴的画法</a:t>
              </a:r>
            </a:p>
          </p:txBody>
        </p:sp>
      </p:grpSp>
      <p:grpSp>
        <p:nvGrpSpPr>
          <p:cNvPr id="1585" name="文本框 1080"/>
          <p:cNvGrpSpPr/>
          <p:nvPr/>
        </p:nvGrpSpPr>
        <p:grpSpPr>
          <a:xfrm>
            <a:off x="1962856" y="1215036"/>
            <a:ext cx="1001606" cy="127001"/>
            <a:chOff x="0" y="0"/>
            <a:chExt cx="1001605" cy="127000"/>
          </a:xfrm>
        </p:grpSpPr>
        <p:sp>
          <p:nvSpPr>
            <p:cNvPr id="158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584" name="已知数轴上的点读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已知数轴上的点读数</a:t>
              </a:r>
            </a:p>
          </p:txBody>
        </p:sp>
      </p:grpSp>
      <p:grpSp>
        <p:nvGrpSpPr>
          <p:cNvPr id="1588" name="文本框 1081"/>
          <p:cNvGrpSpPr/>
          <p:nvPr/>
        </p:nvGrpSpPr>
        <p:grpSpPr>
          <a:xfrm>
            <a:off x="1962856" y="1466904"/>
            <a:ext cx="1001606" cy="127001"/>
            <a:chOff x="0" y="0"/>
            <a:chExt cx="1001605" cy="127000"/>
          </a:xfrm>
        </p:grpSpPr>
        <p:sp>
          <p:nvSpPr>
            <p:cNvPr id="1586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587" name="已知某个数画数轴上的点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已知某个数画数轴上的点</a:t>
              </a:r>
            </a:p>
          </p:txBody>
        </p:sp>
      </p:grpSp>
      <p:grpSp>
        <p:nvGrpSpPr>
          <p:cNvPr id="1591" name="文本框 1082"/>
          <p:cNvGrpSpPr/>
          <p:nvPr/>
        </p:nvGrpSpPr>
        <p:grpSpPr>
          <a:xfrm>
            <a:off x="1962856" y="1718772"/>
            <a:ext cx="1001606" cy="127001"/>
            <a:chOff x="0" y="0"/>
            <a:chExt cx="1001605" cy="127000"/>
          </a:xfrm>
        </p:grpSpPr>
        <p:sp>
          <p:nvSpPr>
            <p:cNvPr id="1589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590" name="数轴上的点与有理数的关系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数轴上的点与有理数的关系</a:t>
              </a:r>
            </a:p>
          </p:txBody>
        </p:sp>
      </p:grpSp>
      <p:grpSp>
        <p:nvGrpSpPr>
          <p:cNvPr id="1594" name="文本框 1083"/>
          <p:cNvGrpSpPr/>
          <p:nvPr/>
        </p:nvGrpSpPr>
        <p:grpSpPr>
          <a:xfrm>
            <a:off x="1962856" y="1927240"/>
            <a:ext cx="1001606" cy="213801"/>
            <a:chOff x="0" y="0"/>
            <a:chExt cx="1001605" cy="213800"/>
          </a:xfrm>
        </p:grpSpPr>
        <p:sp>
          <p:nvSpPr>
            <p:cNvPr id="1592" name="矩形"/>
            <p:cNvSpPr/>
            <p:nvPr/>
          </p:nvSpPr>
          <p:spPr>
            <a:xfrm>
              <a:off x="0" y="508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593" name="A点表示一个数，B点表示一个数，AB的距离"/>
            <p:cNvSpPr txBox="1"/>
            <p:nvPr/>
          </p:nvSpPr>
          <p:spPr>
            <a:xfrm>
              <a:off x="0" y="-1"/>
              <a:ext cx="1001606" cy="213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A点表示一个数，B点表示一个数，AB的距离</a:t>
              </a:r>
            </a:p>
          </p:txBody>
        </p:sp>
      </p:grpSp>
      <p:grpSp>
        <p:nvGrpSpPr>
          <p:cNvPr id="1597" name="文本框 1085"/>
          <p:cNvGrpSpPr/>
          <p:nvPr/>
        </p:nvGrpSpPr>
        <p:grpSpPr>
          <a:xfrm>
            <a:off x="1962856" y="2179108"/>
            <a:ext cx="1001606" cy="213801"/>
            <a:chOff x="0" y="0"/>
            <a:chExt cx="1001605" cy="213800"/>
          </a:xfrm>
        </p:grpSpPr>
        <p:sp>
          <p:nvSpPr>
            <p:cNvPr id="1595" name="矩形"/>
            <p:cNvSpPr/>
            <p:nvPr/>
          </p:nvSpPr>
          <p:spPr>
            <a:xfrm>
              <a:off x="0" y="508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596" name="A点表示一个数，B点表示一个数，AB中点"/>
            <p:cNvSpPr txBox="1"/>
            <p:nvPr/>
          </p:nvSpPr>
          <p:spPr>
            <a:xfrm>
              <a:off x="0" y="-1"/>
              <a:ext cx="1001606" cy="213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A点表示一个数，B点表示一个数，AB中点</a:t>
              </a:r>
            </a:p>
          </p:txBody>
        </p:sp>
      </p:grpSp>
      <p:grpSp>
        <p:nvGrpSpPr>
          <p:cNvPr id="1600" name="文本框 1086"/>
          <p:cNvGrpSpPr/>
          <p:nvPr/>
        </p:nvGrpSpPr>
        <p:grpSpPr>
          <a:xfrm>
            <a:off x="1962856" y="2430976"/>
            <a:ext cx="1001606" cy="213801"/>
            <a:chOff x="0" y="0"/>
            <a:chExt cx="1001605" cy="213800"/>
          </a:xfrm>
        </p:grpSpPr>
        <p:sp>
          <p:nvSpPr>
            <p:cNvPr id="1598" name="矩形"/>
            <p:cNvSpPr/>
            <p:nvPr/>
          </p:nvSpPr>
          <p:spPr>
            <a:xfrm>
              <a:off x="0" y="508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599" name="A点表示一个数，向右平移m个单位表示的数"/>
            <p:cNvSpPr txBox="1"/>
            <p:nvPr/>
          </p:nvSpPr>
          <p:spPr>
            <a:xfrm>
              <a:off x="0" y="-1"/>
              <a:ext cx="1001606" cy="213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A点表示一个数，向右平移m个单位表示的数</a:t>
              </a:r>
            </a:p>
          </p:txBody>
        </p:sp>
      </p:grpSp>
      <p:grpSp>
        <p:nvGrpSpPr>
          <p:cNvPr id="1603" name="文本框 1087"/>
          <p:cNvGrpSpPr/>
          <p:nvPr/>
        </p:nvGrpSpPr>
        <p:grpSpPr>
          <a:xfrm>
            <a:off x="1962856" y="2682844"/>
            <a:ext cx="1001606" cy="213801"/>
            <a:chOff x="0" y="0"/>
            <a:chExt cx="1001605" cy="213800"/>
          </a:xfrm>
        </p:grpSpPr>
        <p:sp>
          <p:nvSpPr>
            <p:cNvPr id="1601" name="矩形"/>
            <p:cNvSpPr/>
            <p:nvPr/>
          </p:nvSpPr>
          <p:spPr>
            <a:xfrm>
              <a:off x="0" y="508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602" name="A点表示一个数，向左平移m个单位表示的数"/>
            <p:cNvSpPr txBox="1"/>
            <p:nvPr/>
          </p:nvSpPr>
          <p:spPr>
            <a:xfrm>
              <a:off x="0" y="-1"/>
              <a:ext cx="1001606" cy="213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A点表示一个数，向左平移m个单位表示的数</a:t>
              </a:r>
            </a:p>
          </p:txBody>
        </p:sp>
      </p:grpSp>
      <p:grpSp>
        <p:nvGrpSpPr>
          <p:cNvPr id="1606" name="文本框 1089"/>
          <p:cNvGrpSpPr/>
          <p:nvPr/>
        </p:nvGrpSpPr>
        <p:grpSpPr>
          <a:xfrm>
            <a:off x="1962856" y="2934712"/>
            <a:ext cx="1001606" cy="213801"/>
            <a:chOff x="0" y="0"/>
            <a:chExt cx="1001605" cy="213800"/>
          </a:xfrm>
        </p:grpSpPr>
        <p:sp>
          <p:nvSpPr>
            <p:cNvPr id="1604" name="矩形"/>
            <p:cNvSpPr/>
            <p:nvPr/>
          </p:nvSpPr>
          <p:spPr>
            <a:xfrm>
              <a:off x="0" y="508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605" name="A点表示一个数,与点A相距m个单位表示的数"/>
            <p:cNvSpPr txBox="1"/>
            <p:nvPr/>
          </p:nvSpPr>
          <p:spPr>
            <a:xfrm>
              <a:off x="0" y="-1"/>
              <a:ext cx="1001606" cy="213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A点表示一个数,与点A相距m个单位表示的数</a:t>
              </a:r>
            </a:p>
          </p:txBody>
        </p:sp>
      </p:grpSp>
      <p:grpSp>
        <p:nvGrpSpPr>
          <p:cNvPr id="1609" name="文本框 1090"/>
          <p:cNvGrpSpPr/>
          <p:nvPr/>
        </p:nvGrpSpPr>
        <p:grpSpPr>
          <a:xfrm>
            <a:off x="1962856" y="3186580"/>
            <a:ext cx="1001606" cy="213801"/>
            <a:chOff x="0" y="0"/>
            <a:chExt cx="1001605" cy="213800"/>
          </a:xfrm>
        </p:grpSpPr>
        <p:sp>
          <p:nvSpPr>
            <p:cNvPr id="1607" name="矩形"/>
            <p:cNvSpPr/>
            <p:nvPr/>
          </p:nvSpPr>
          <p:spPr>
            <a:xfrm>
              <a:off x="0" y="508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608" name="长度为m的木棒最多能覆盖几个整数点"/>
            <p:cNvSpPr txBox="1"/>
            <p:nvPr/>
          </p:nvSpPr>
          <p:spPr>
            <a:xfrm>
              <a:off x="0" y="-1"/>
              <a:ext cx="1001606" cy="213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长度为m的木棒最多能覆盖几个整数点</a:t>
              </a:r>
            </a:p>
          </p:txBody>
        </p:sp>
      </p:grpSp>
      <p:grpSp>
        <p:nvGrpSpPr>
          <p:cNvPr id="1612" name="文本框 1091"/>
          <p:cNvGrpSpPr/>
          <p:nvPr/>
        </p:nvGrpSpPr>
        <p:grpSpPr>
          <a:xfrm>
            <a:off x="1962856" y="3438448"/>
            <a:ext cx="1001606" cy="213801"/>
            <a:chOff x="0" y="0"/>
            <a:chExt cx="1001605" cy="213800"/>
          </a:xfrm>
        </p:grpSpPr>
        <p:sp>
          <p:nvSpPr>
            <p:cNvPr id="1610" name="矩形"/>
            <p:cNvSpPr/>
            <p:nvPr/>
          </p:nvSpPr>
          <p:spPr>
            <a:xfrm>
              <a:off x="0" y="508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611" name="长度为m的木棒最少能覆盖几个整数点"/>
            <p:cNvSpPr txBox="1"/>
            <p:nvPr/>
          </p:nvSpPr>
          <p:spPr>
            <a:xfrm>
              <a:off x="0" y="-1"/>
              <a:ext cx="1001606" cy="213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长度为m的木棒最少能覆盖几个整数点</a:t>
              </a:r>
            </a:p>
          </p:txBody>
        </p:sp>
      </p:grpSp>
      <p:grpSp>
        <p:nvGrpSpPr>
          <p:cNvPr id="1615" name="文本框 1093"/>
          <p:cNvGrpSpPr/>
          <p:nvPr/>
        </p:nvGrpSpPr>
        <p:grpSpPr>
          <a:xfrm>
            <a:off x="1962856" y="3733716"/>
            <a:ext cx="1001606" cy="127001"/>
            <a:chOff x="0" y="0"/>
            <a:chExt cx="1001605" cy="127000"/>
          </a:xfrm>
        </p:grpSpPr>
        <p:sp>
          <p:nvSpPr>
            <p:cNvPr id="161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614" name="数轴上距离问题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数轴上距离问题</a:t>
              </a:r>
            </a:p>
          </p:txBody>
        </p:sp>
      </p:grpSp>
      <p:grpSp>
        <p:nvGrpSpPr>
          <p:cNvPr id="1618" name="文本框 1094"/>
          <p:cNvGrpSpPr/>
          <p:nvPr/>
        </p:nvGrpSpPr>
        <p:grpSpPr>
          <a:xfrm>
            <a:off x="1962856" y="3985584"/>
            <a:ext cx="1001606" cy="127001"/>
            <a:chOff x="0" y="0"/>
            <a:chExt cx="1001605" cy="127000"/>
          </a:xfrm>
        </p:grpSpPr>
        <p:sp>
          <p:nvSpPr>
            <p:cNvPr id="1616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617" name="数轴线段上的整点个数问题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数轴线段上的整点个数问题</a:t>
              </a:r>
            </a:p>
          </p:txBody>
        </p:sp>
      </p:grpSp>
      <p:grpSp>
        <p:nvGrpSpPr>
          <p:cNvPr id="1621" name="文本框 1095"/>
          <p:cNvGrpSpPr/>
          <p:nvPr/>
        </p:nvGrpSpPr>
        <p:grpSpPr>
          <a:xfrm>
            <a:off x="1962856" y="4237452"/>
            <a:ext cx="1001606" cy="127001"/>
            <a:chOff x="0" y="0"/>
            <a:chExt cx="1001605" cy="127000"/>
          </a:xfrm>
        </p:grpSpPr>
        <p:sp>
          <p:nvSpPr>
            <p:cNvPr id="1619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620" name="数轴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数轴</a:t>
              </a:r>
            </a:p>
          </p:txBody>
        </p:sp>
      </p:grpSp>
      <p:grpSp>
        <p:nvGrpSpPr>
          <p:cNvPr id="1624" name="文本框 1096"/>
          <p:cNvGrpSpPr/>
          <p:nvPr/>
        </p:nvGrpSpPr>
        <p:grpSpPr>
          <a:xfrm>
            <a:off x="1962856" y="4489320"/>
            <a:ext cx="1001606" cy="127001"/>
            <a:chOff x="0" y="0"/>
            <a:chExt cx="1001605" cy="127000"/>
          </a:xfrm>
        </p:grpSpPr>
        <p:sp>
          <p:nvSpPr>
            <p:cNvPr id="162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623" name="相反数的识别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相反数的识别</a:t>
              </a:r>
            </a:p>
          </p:txBody>
        </p:sp>
      </p:grpSp>
      <p:grpSp>
        <p:nvGrpSpPr>
          <p:cNvPr id="1627" name="文本框 1097"/>
          <p:cNvGrpSpPr/>
          <p:nvPr/>
        </p:nvGrpSpPr>
        <p:grpSpPr>
          <a:xfrm>
            <a:off x="1962856" y="4741188"/>
            <a:ext cx="1001606" cy="127001"/>
            <a:chOff x="0" y="0"/>
            <a:chExt cx="1001605" cy="127000"/>
          </a:xfrm>
        </p:grpSpPr>
        <p:sp>
          <p:nvSpPr>
            <p:cNvPr id="162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626" name="a和a的相反数之间的整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a和a的相反数之间的整数</a:t>
              </a:r>
            </a:p>
          </p:txBody>
        </p:sp>
      </p:grpSp>
      <p:grpSp>
        <p:nvGrpSpPr>
          <p:cNvPr id="1630" name="文本框 1099"/>
          <p:cNvGrpSpPr/>
          <p:nvPr/>
        </p:nvGrpSpPr>
        <p:grpSpPr>
          <a:xfrm>
            <a:off x="1962856" y="4993056"/>
            <a:ext cx="1001606" cy="127001"/>
            <a:chOff x="0" y="0"/>
            <a:chExt cx="1001605" cy="127000"/>
          </a:xfrm>
        </p:grpSpPr>
        <p:sp>
          <p:nvSpPr>
            <p:cNvPr id="162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629" name="相反数的几何意义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相反数的几何意义</a:t>
              </a:r>
            </a:p>
          </p:txBody>
        </p:sp>
      </p:grpSp>
      <p:grpSp>
        <p:nvGrpSpPr>
          <p:cNvPr id="1633" name="文本框 1100"/>
          <p:cNvGrpSpPr/>
          <p:nvPr/>
        </p:nvGrpSpPr>
        <p:grpSpPr>
          <a:xfrm>
            <a:off x="1962856" y="5244924"/>
            <a:ext cx="1001606" cy="127001"/>
            <a:chOff x="0" y="0"/>
            <a:chExt cx="1001605" cy="127000"/>
          </a:xfrm>
        </p:grpSpPr>
        <p:sp>
          <p:nvSpPr>
            <p:cNvPr id="163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632" name="多重符号的化简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多重符号的化简</a:t>
              </a:r>
            </a:p>
          </p:txBody>
        </p:sp>
      </p:grpSp>
      <p:grpSp>
        <p:nvGrpSpPr>
          <p:cNvPr id="1636" name="文本框 1101"/>
          <p:cNvGrpSpPr/>
          <p:nvPr/>
        </p:nvGrpSpPr>
        <p:grpSpPr>
          <a:xfrm>
            <a:off x="1962856" y="5496792"/>
            <a:ext cx="1001606" cy="127001"/>
            <a:chOff x="0" y="0"/>
            <a:chExt cx="1001605" cy="127000"/>
          </a:xfrm>
        </p:grpSpPr>
        <p:sp>
          <p:nvSpPr>
            <p:cNvPr id="1634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635" name="相反数大于本身的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相反数大于本身的数</a:t>
              </a:r>
            </a:p>
          </p:txBody>
        </p:sp>
      </p:grpSp>
      <p:grpSp>
        <p:nvGrpSpPr>
          <p:cNvPr id="1639" name="文本框 1103"/>
          <p:cNvGrpSpPr/>
          <p:nvPr/>
        </p:nvGrpSpPr>
        <p:grpSpPr>
          <a:xfrm>
            <a:off x="1962856" y="5748660"/>
            <a:ext cx="1001606" cy="127001"/>
            <a:chOff x="0" y="0"/>
            <a:chExt cx="1001605" cy="127000"/>
          </a:xfrm>
        </p:grpSpPr>
        <p:sp>
          <p:nvSpPr>
            <p:cNvPr id="1637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638" name="相反数小于本身的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相反数小于本身的数</a:t>
              </a:r>
            </a:p>
          </p:txBody>
        </p:sp>
      </p:grpSp>
      <p:grpSp>
        <p:nvGrpSpPr>
          <p:cNvPr id="1642" name="文本框 1104"/>
          <p:cNvGrpSpPr/>
          <p:nvPr/>
        </p:nvGrpSpPr>
        <p:grpSpPr>
          <a:xfrm>
            <a:off x="1962856" y="6000528"/>
            <a:ext cx="1001606" cy="127001"/>
            <a:chOff x="0" y="0"/>
            <a:chExt cx="1001605" cy="127000"/>
          </a:xfrm>
        </p:grpSpPr>
        <p:sp>
          <p:nvSpPr>
            <p:cNvPr id="1640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641" name="相反数等于本身的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相反数等于本身的数</a:t>
              </a:r>
            </a:p>
          </p:txBody>
        </p:sp>
      </p:grpSp>
      <p:grpSp>
        <p:nvGrpSpPr>
          <p:cNvPr id="1645" name="文本框 1106"/>
          <p:cNvGrpSpPr/>
          <p:nvPr/>
        </p:nvGrpSpPr>
        <p:grpSpPr>
          <a:xfrm>
            <a:off x="1962856" y="6252396"/>
            <a:ext cx="1001606" cy="127001"/>
            <a:chOff x="0" y="0"/>
            <a:chExt cx="1001605" cy="127000"/>
          </a:xfrm>
        </p:grpSpPr>
        <p:sp>
          <p:nvSpPr>
            <p:cNvPr id="164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644" name="互为相反数的两数之和为0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互为相反数的两数之和为0</a:t>
              </a:r>
            </a:p>
          </p:txBody>
        </p:sp>
      </p:grpSp>
      <p:grpSp>
        <p:nvGrpSpPr>
          <p:cNvPr id="1648" name="文本框 1107"/>
          <p:cNvGrpSpPr/>
          <p:nvPr/>
        </p:nvGrpSpPr>
        <p:grpSpPr>
          <a:xfrm>
            <a:off x="1962856" y="6504259"/>
            <a:ext cx="1001606" cy="127001"/>
            <a:chOff x="0" y="0"/>
            <a:chExt cx="1001605" cy="127000"/>
          </a:xfrm>
        </p:grpSpPr>
        <p:sp>
          <p:nvSpPr>
            <p:cNvPr id="1646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647" name="相反数的意义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相反数的意义</a:t>
              </a:r>
            </a:p>
          </p:txBody>
        </p:sp>
      </p:grpSp>
      <p:sp>
        <p:nvSpPr>
          <p:cNvPr id="2656" name="连接符: 肘形 566"/>
          <p:cNvSpPr/>
          <p:nvPr/>
        </p:nvSpPr>
        <p:spPr>
          <a:xfrm>
            <a:off x="3192779" y="774700"/>
            <a:ext cx="6701791" cy="820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4913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19987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57" name="连接符: 肘形 569"/>
          <p:cNvSpPr/>
          <p:nvPr/>
        </p:nvSpPr>
        <p:spPr>
          <a:xfrm>
            <a:off x="3192779" y="1026160"/>
            <a:ext cx="6701791" cy="62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19987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58" name="连接符: 肘形 573"/>
          <p:cNvSpPr/>
          <p:nvPr/>
        </p:nvSpPr>
        <p:spPr>
          <a:xfrm>
            <a:off x="1841500" y="1277620"/>
            <a:ext cx="7552690" cy="1008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59" name="连接符: 肘形 580"/>
          <p:cNvSpPr/>
          <p:nvPr/>
        </p:nvSpPr>
        <p:spPr>
          <a:xfrm>
            <a:off x="1841500" y="1277620"/>
            <a:ext cx="7552690" cy="1511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60" name="直接连接符 584"/>
          <p:cNvSpPr/>
          <p:nvPr/>
        </p:nvSpPr>
        <p:spPr>
          <a:xfrm>
            <a:off x="9895029" y="2349508"/>
            <a:ext cx="1" cy="376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0" y="0"/>
                </a:moveTo>
                <a:cubicBezTo>
                  <a:pt x="21600" y="7200"/>
                  <a:pt x="21600" y="14400"/>
                  <a:pt x="0" y="21600"/>
                </a:cubicBez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61" name="连接符: 肘形 587"/>
          <p:cNvSpPr/>
          <p:nvPr/>
        </p:nvSpPr>
        <p:spPr>
          <a:xfrm>
            <a:off x="1837690" y="1277620"/>
            <a:ext cx="7556500" cy="1762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62" name="连接符: 肘形 591"/>
          <p:cNvSpPr/>
          <p:nvPr/>
        </p:nvSpPr>
        <p:spPr>
          <a:xfrm>
            <a:off x="1746250" y="1277620"/>
            <a:ext cx="7647940" cy="2015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63" name="连接符: 肘形 594"/>
          <p:cNvSpPr/>
          <p:nvPr/>
        </p:nvSpPr>
        <p:spPr>
          <a:xfrm>
            <a:off x="1786890" y="1277620"/>
            <a:ext cx="7607300" cy="2266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64" name="连接符: 肘形 598"/>
          <p:cNvSpPr/>
          <p:nvPr/>
        </p:nvSpPr>
        <p:spPr>
          <a:xfrm>
            <a:off x="3192780" y="1530350"/>
            <a:ext cx="6201411" cy="2265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65" name="连接符: 肘形 602"/>
          <p:cNvSpPr/>
          <p:nvPr/>
        </p:nvSpPr>
        <p:spPr>
          <a:xfrm>
            <a:off x="3120390" y="3293110"/>
            <a:ext cx="6273800" cy="755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66" name="连接符: 肘形 606"/>
          <p:cNvSpPr/>
          <p:nvPr/>
        </p:nvSpPr>
        <p:spPr>
          <a:xfrm>
            <a:off x="3078480" y="3544570"/>
            <a:ext cx="6315711" cy="504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67" name="连接符: 肘形 611"/>
          <p:cNvSpPr/>
          <p:nvPr/>
        </p:nvSpPr>
        <p:spPr>
          <a:xfrm>
            <a:off x="1794510" y="4048760"/>
            <a:ext cx="7599681" cy="502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68" name="连接符: 肘形 616"/>
          <p:cNvSpPr/>
          <p:nvPr/>
        </p:nvSpPr>
        <p:spPr>
          <a:xfrm>
            <a:off x="1746250" y="3796030"/>
            <a:ext cx="7647940" cy="755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69" name="连接符: 肘形 619"/>
          <p:cNvSpPr/>
          <p:nvPr/>
        </p:nvSpPr>
        <p:spPr>
          <a:xfrm>
            <a:off x="1746250" y="3544570"/>
            <a:ext cx="7647940" cy="1007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70" name="连接符: 肘形 622"/>
          <p:cNvSpPr/>
          <p:nvPr/>
        </p:nvSpPr>
        <p:spPr>
          <a:xfrm>
            <a:off x="1746250" y="3293110"/>
            <a:ext cx="7647940" cy="1258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71" name="连接符: 肘形 625"/>
          <p:cNvSpPr/>
          <p:nvPr/>
        </p:nvSpPr>
        <p:spPr>
          <a:xfrm>
            <a:off x="1746250" y="3040380"/>
            <a:ext cx="7647940" cy="1511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72" name="连接符: 肘形 628"/>
          <p:cNvSpPr/>
          <p:nvPr/>
        </p:nvSpPr>
        <p:spPr>
          <a:xfrm>
            <a:off x="3230880" y="2788920"/>
            <a:ext cx="6163311" cy="1762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73" name="直接连接符 640"/>
          <p:cNvSpPr/>
          <p:nvPr/>
        </p:nvSpPr>
        <p:spPr>
          <a:xfrm>
            <a:off x="9895029" y="4868188"/>
            <a:ext cx="1" cy="124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74" name="连接符: 肘形 643"/>
          <p:cNvSpPr/>
          <p:nvPr/>
        </p:nvSpPr>
        <p:spPr>
          <a:xfrm>
            <a:off x="3101340" y="4804410"/>
            <a:ext cx="6292850" cy="502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75" name="连接符: 肘形 647"/>
          <p:cNvSpPr/>
          <p:nvPr/>
        </p:nvSpPr>
        <p:spPr>
          <a:xfrm>
            <a:off x="3192780" y="4804410"/>
            <a:ext cx="6201411" cy="755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76" name="连接符: 肘形 650"/>
          <p:cNvSpPr/>
          <p:nvPr/>
        </p:nvSpPr>
        <p:spPr>
          <a:xfrm>
            <a:off x="3192779" y="774700"/>
            <a:ext cx="6701791" cy="4406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05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0062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77" name="直接连接符 653"/>
          <p:cNvSpPr/>
          <p:nvPr/>
        </p:nvSpPr>
        <p:spPr>
          <a:xfrm>
            <a:off x="6961925" y="838300"/>
            <a:ext cx="2893662" cy="4658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78" name="连接符: 肘形 656"/>
          <p:cNvSpPr/>
          <p:nvPr/>
        </p:nvSpPr>
        <p:spPr>
          <a:xfrm>
            <a:off x="1746250" y="1050289"/>
            <a:ext cx="8148320" cy="4257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92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937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79" name="连接符: 肘形 659"/>
          <p:cNvSpPr/>
          <p:nvPr/>
        </p:nvSpPr>
        <p:spPr>
          <a:xfrm>
            <a:off x="1841500" y="1325879"/>
            <a:ext cx="8053070" cy="4108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3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8622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80" name="连接符: 肘形 663"/>
          <p:cNvSpPr/>
          <p:nvPr/>
        </p:nvSpPr>
        <p:spPr>
          <a:xfrm>
            <a:off x="1779270" y="2705100"/>
            <a:ext cx="8115300" cy="2980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55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7495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81" name="连接符: 肘形 667"/>
          <p:cNvSpPr/>
          <p:nvPr/>
        </p:nvSpPr>
        <p:spPr>
          <a:xfrm>
            <a:off x="1746250" y="2705100"/>
            <a:ext cx="8148320" cy="3106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92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8536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82" name="连接符: 肘形 670"/>
          <p:cNvSpPr/>
          <p:nvPr/>
        </p:nvSpPr>
        <p:spPr>
          <a:xfrm>
            <a:off x="3301999" y="2705100"/>
            <a:ext cx="6592571" cy="3423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2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9998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83" name="连接符: 肘形 674"/>
          <p:cNvSpPr/>
          <p:nvPr/>
        </p:nvSpPr>
        <p:spPr>
          <a:xfrm>
            <a:off x="3249929" y="2705100"/>
            <a:ext cx="6644641" cy="3357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8773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84" name="连接符: 肘形 678"/>
          <p:cNvSpPr/>
          <p:nvPr/>
        </p:nvSpPr>
        <p:spPr>
          <a:xfrm>
            <a:off x="3192780" y="774699"/>
            <a:ext cx="3728721" cy="541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955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18701" y="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85" name="连接符: 肘形 681"/>
          <p:cNvSpPr/>
          <p:nvPr/>
        </p:nvSpPr>
        <p:spPr>
          <a:xfrm>
            <a:off x="3139440" y="1050289"/>
            <a:ext cx="3782060" cy="5265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049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18742" y="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86" name="直接连接符 693"/>
          <p:cNvSpPr/>
          <p:nvPr/>
        </p:nvSpPr>
        <p:spPr>
          <a:xfrm>
            <a:off x="6922481" y="1390010"/>
            <a:ext cx="1" cy="1252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1682" name="文本框 1147"/>
          <p:cNvGrpSpPr/>
          <p:nvPr/>
        </p:nvGrpSpPr>
        <p:grpSpPr>
          <a:xfrm>
            <a:off x="3449130" y="711300"/>
            <a:ext cx="1001606" cy="127001"/>
            <a:chOff x="0" y="0"/>
            <a:chExt cx="1001605" cy="127000"/>
          </a:xfrm>
        </p:grpSpPr>
        <p:sp>
          <p:nvSpPr>
            <p:cNvPr id="1680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681" name="﹣a的相反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﹣a的相反数</a:t>
              </a:r>
            </a:p>
          </p:txBody>
        </p:sp>
      </p:grpSp>
      <p:grpSp>
        <p:nvGrpSpPr>
          <p:cNvPr id="1685" name="文本框 1148"/>
          <p:cNvGrpSpPr/>
          <p:nvPr/>
        </p:nvGrpSpPr>
        <p:grpSpPr>
          <a:xfrm>
            <a:off x="3449130" y="934106"/>
            <a:ext cx="1001606" cy="127001"/>
            <a:chOff x="0" y="0"/>
            <a:chExt cx="1001605" cy="127000"/>
          </a:xfrm>
        </p:grpSpPr>
        <p:sp>
          <p:nvSpPr>
            <p:cNvPr id="168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684" name="非负数的相反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非负数的相反数</a:t>
              </a:r>
            </a:p>
          </p:txBody>
        </p:sp>
      </p:grpSp>
      <p:grpSp>
        <p:nvGrpSpPr>
          <p:cNvPr id="1688" name="文本框 1149"/>
          <p:cNvGrpSpPr/>
          <p:nvPr/>
        </p:nvGrpSpPr>
        <p:grpSpPr>
          <a:xfrm>
            <a:off x="3449130" y="1156912"/>
            <a:ext cx="1001606" cy="127001"/>
            <a:chOff x="0" y="0"/>
            <a:chExt cx="1001605" cy="127000"/>
          </a:xfrm>
        </p:grpSpPr>
        <p:sp>
          <p:nvSpPr>
            <p:cNvPr id="1686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687" name="负数的相反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负数的相反数</a:t>
              </a:r>
            </a:p>
          </p:txBody>
        </p:sp>
      </p:grpSp>
      <p:grpSp>
        <p:nvGrpSpPr>
          <p:cNvPr id="1691" name="文本框 1150"/>
          <p:cNvGrpSpPr/>
          <p:nvPr/>
        </p:nvGrpSpPr>
        <p:grpSpPr>
          <a:xfrm>
            <a:off x="3449130" y="1379718"/>
            <a:ext cx="1001606" cy="127001"/>
            <a:chOff x="0" y="0"/>
            <a:chExt cx="1001605" cy="127000"/>
          </a:xfrm>
        </p:grpSpPr>
        <p:sp>
          <p:nvSpPr>
            <p:cNvPr id="1689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690" name="0的相反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0的相反数</a:t>
              </a:r>
            </a:p>
          </p:txBody>
        </p:sp>
      </p:grpSp>
      <p:grpSp>
        <p:nvGrpSpPr>
          <p:cNvPr id="1694" name="文本框 1151"/>
          <p:cNvGrpSpPr/>
          <p:nvPr/>
        </p:nvGrpSpPr>
        <p:grpSpPr>
          <a:xfrm>
            <a:off x="3449130" y="1825330"/>
            <a:ext cx="1001606" cy="127001"/>
            <a:chOff x="0" y="0"/>
            <a:chExt cx="1001605" cy="127000"/>
          </a:xfrm>
        </p:grpSpPr>
        <p:sp>
          <p:nvSpPr>
            <p:cNvPr id="169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693" name="a=-b,a的相反数是b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a=-b,a的相反数是b</a:t>
              </a:r>
            </a:p>
          </p:txBody>
        </p:sp>
      </p:grpSp>
      <p:grpSp>
        <p:nvGrpSpPr>
          <p:cNvPr id="1697" name="文本框 1152"/>
          <p:cNvGrpSpPr/>
          <p:nvPr/>
        </p:nvGrpSpPr>
        <p:grpSpPr>
          <a:xfrm>
            <a:off x="3449130" y="2048136"/>
            <a:ext cx="1001606" cy="127001"/>
            <a:chOff x="0" y="0"/>
            <a:chExt cx="1001605" cy="127000"/>
          </a:xfrm>
        </p:grpSpPr>
        <p:sp>
          <p:nvSpPr>
            <p:cNvPr id="169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696" name="a的相反数是-b,b=a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a的相反数是-b,b=a</a:t>
              </a:r>
            </a:p>
          </p:txBody>
        </p:sp>
      </p:grpSp>
      <p:grpSp>
        <p:nvGrpSpPr>
          <p:cNvPr id="1700" name="文本框 1153"/>
          <p:cNvGrpSpPr/>
          <p:nvPr/>
        </p:nvGrpSpPr>
        <p:grpSpPr>
          <a:xfrm>
            <a:off x="3449130" y="2270942"/>
            <a:ext cx="1001606" cy="127001"/>
            <a:chOff x="0" y="0"/>
            <a:chExt cx="1001605" cy="127000"/>
          </a:xfrm>
        </p:grpSpPr>
        <p:sp>
          <p:nvSpPr>
            <p:cNvPr id="169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699" name="﹣a-b相反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﹣a-b相反数</a:t>
              </a:r>
            </a:p>
          </p:txBody>
        </p:sp>
      </p:grpSp>
      <p:grpSp>
        <p:nvGrpSpPr>
          <p:cNvPr id="1703" name="文本框 1155"/>
          <p:cNvGrpSpPr/>
          <p:nvPr/>
        </p:nvGrpSpPr>
        <p:grpSpPr>
          <a:xfrm>
            <a:off x="3449130" y="2493748"/>
            <a:ext cx="1001606" cy="127001"/>
            <a:chOff x="0" y="0"/>
            <a:chExt cx="1001605" cy="127000"/>
          </a:xfrm>
        </p:grpSpPr>
        <p:sp>
          <p:nvSpPr>
            <p:cNvPr id="170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702" name="b-a的相反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b-a的相反数</a:t>
              </a:r>
            </a:p>
          </p:txBody>
        </p:sp>
      </p:grpSp>
      <p:grpSp>
        <p:nvGrpSpPr>
          <p:cNvPr id="1706" name="文本框 1156"/>
          <p:cNvGrpSpPr/>
          <p:nvPr/>
        </p:nvGrpSpPr>
        <p:grpSpPr>
          <a:xfrm>
            <a:off x="3449130" y="2716554"/>
            <a:ext cx="1001606" cy="127001"/>
            <a:chOff x="0" y="0"/>
            <a:chExt cx="1001605" cy="127000"/>
          </a:xfrm>
        </p:grpSpPr>
        <p:sp>
          <p:nvSpPr>
            <p:cNvPr id="1704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705" name="a-b相反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a-b相反数</a:t>
              </a:r>
            </a:p>
          </p:txBody>
        </p:sp>
      </p:grpSp>
      <p:grpSp>
        <p:nvGrpSpPr>
          <p:cNvPr id="1709" name="文本框 1157"/>
          <p:cNvGrpSpPr/>
          <p:nvPr/>
        </p:nvGrpSpPr>
        <p:grpSpPr>
          <a:xfrm>
            <a:off x="3449130" y="2939360"/>
            <a:ext cx="1001606" cy="127001"/>
            <a:chOff x="0" y="0"/>
            <a:chExt cx="1001605" cy="127000"/>
          </a:xfrm>
        </p:grpSpPr>
        <p:sp>
          <p:nvSpPr>
            <p:cNvPr id="1707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708" name="a+b相反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a+b相反数</a:t>
              </a:r>
            </a:p>
          </p:txBody>
        </p:sp>
      </p:grpSp>
      <p:grpSp>
        <p:nvGrpSpPr>
          <p:cNvPr id="1712" name="文本框 1159"/>
          <p:cNvGrpSpPr/>
          <p:nvPr/>
        </p:nvGrpSpPr>
        <p:grpSpPr>
          <a:xfrm>
            <a:off x="3449130" y="3162166"/>
            <a:ext cx="1001606" cy="127001"/>
            <a:chOff x="0" y="0"/>
            <a:chExt cx="1001605" cy="127000"/>
          </a:xfrm>
        </p:grpSpPr>
        <p:sp>
          <p:nvSpPr>
            <p:cNvPr id="1710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711" name="相反数的求法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相反数的求法</a:t>
              </a:r>
            </a:p>
          </p:txBody>
        </p:sp>
      </p:grpSp>
      <p:grpSp>
        <p:nvGrpSpPr>
          <p:cNvPr id="1715" name="文本框 1160"/>
          <p:cNvGrpSpPr/>
          <p:nvPr/>
        </p:nvGrpSpPr>
        <p:grpSpPr>
          <a:xfrm>
            <a:off x="3449130" y="3384972"/>
            <a:ext cx="1001606" cy="127001"/>
            <a:chOff x="0" y="0"/>
            <a:chExt cx="1001605" cy="127000"/>
          </a:xfrm>
        </p:grpSpPr>
        <p:sp>
          <p:nvSpPr>
            <p:cNvPr id="171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714" name="到原点距离为a的数的表示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到原点距离为a的数的表示</a:t>
              </a:r>
            </a:p>
          </p:txBody>
        </p:sp>
      </p:grpSp>
      <p:grpSp>
        <p:nvGrpSpPr>
          <p:cNvPr id="1718" name="文本框 1162"/>
          <p:cNvGrpSpPr/>
          <p:nvPr/>
        </p:nvGrpSpPr>
        <p:grpSpPr>
          <a:xfrm>
            <a:off x="3449130" y="3607778"/>
            <a:ext cx="1001606" cy="127001"/>
            <a:chOff x="0" y="0"/>
            <a:chExt cx="1001605" cy="127000"/>
          </a:xfrm>
        </p:grpSpPr>
        <p:sp>
          <p:nvSpPr>
            <p:cNvPr id="1716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717" name="求一个非负数的绝对值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求一个非负数的绝对值</a:t>
              </a:r>
            </a:p>
          </p:txBody>
        </p:sp>
      </p:grpSp>
      <p:grpSp>
        <p:nvGrpSpPr>
          <p:cNvPr id="1721" name="文本框 1163"/>
          <p:cNvGrpSpPr/>
          <p:nvPr/>
        </p:nvGrpSpPr>
        <p:grpSpPr>
          <a:xfrm>
            <a:off x="3449130" y="3830584"/>
            <a:ext cx="1001606" cy="127001"/>
            <a:chOff x="0" y="0"/>
            <a:chExt cx="1001605" cy="127000"/>
          </a:xfrm>
        </p:grpSpPr>
        <p:sp>
          <p:nvSpPr>
            <p:cNvPr id="1719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720" name="求一个负数的绝对值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求一个负数的绝对值</a:t>
              </a:r>
            </a:p>
          </p:txBody>
        </p:sp>
      </p:grpSp>
      <p:grpSp>
        <p:nvGrpSpPr>
          <p:cNvPr id="1724" name="文本框 1164"/>
          <p:cNvGrpSpPr/>
          <p:nvPr/>
        </p:nvGrpSpPr>
        <p:grpSpPr>
          <a:xfrm>
            <a:off x="3449130" y="4053390"/>
            <a:ext cx="1001606" cy="127001"/>
            <a:chOff x="0" y="0"/>
            <a:chExt cx="1001605" cy="127000"/>
          </a:xfrm>
        </p:grpSpPr>
        <p:sp>
          <p:nvSpPr>
            <p:cNvPr id="172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723" name="已知绝对值，求一个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已知绝对值，求一个数</a:t>
              </a:r>
            </a:p>
          </p:txBody>
        </p:sp>
      </p:grpSp>
      <p:grpSp>
        <p:nvGrpSpPr>
          <p:cNvPr id="1727" name="文本框 1166"/>
          <p:cNvGrpSpPr/>
          <p:nvPr/>
        </p:nvGrpSpPr>
        <p:grpSpPr>
          <a:xfrm>
            <a:off x="3449130" y="4276196"/>
            <a:ext cx="1001606" cy="127001"/>
            <a:chOff x="0" y="0"/>
            <a:chExt cx="1001605" cy="127000"/>
          </a:xfrm>
        </p:grpSpPr>
        <p:sp>
          <p:nvSpPr>
            <p:cNvPr id="172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726" name="含绝对值的计算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含绝对值的计算</a:t>
              </a:r>
            </a:p>
          </p:txBody>
        </p:sp>
      </p:grpSp>
      <p:grpSp>
        <p:nvGrpSpPr>
          <p:cNvPr id="1730" name="文本框 1167"/>
          <p:cNvGrpSpPr/>
          <p:nvPr/>
        </p:nvGrpSpPr>
        <p:grpSpPr>
          <a:xfrm>
            <a:off x="3449130" y="4499002"/>
            <a:ext cx="1001606" cy="127001"/>
            <a:chOff x="0" y="0"/>
            <a:chExt cx="1001605" cy="127000"/>
          </a:xfrm>
        </p:grpSpPr>
        <p:sp>
          <p:nvSpPr>
            <p:cNvPr id="172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729" name="绝对值等于本身的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绝对值等于本身的数</a:t>
              </a:r>
            </a:p>
          </p:txBody>
        </p:sp>
      </p:grpSp>
      <p:grpSp>
        <p:nvGrpSpPr>
          <p:cNvPr id="1733" name="文本框 1169"/>
          <p:cNvGrpSpPr/>
          <p:nvPr/>
        </p:nvGrpSpPr>
        <p:grpSpPr>
          <a:xfrm>
            <a:off x="3449130" y="4721808"/>
            <a:ext cx="1001606" cy="127001"/>
            <a:chOff x="0" y="0"/>
            <a:chExt cx="1001605" cy="127000"/>
          </a:xfrm>
        </p:grpSpPr>
        <p:sp>
          <p:nvSpPr>
            <p:cNvPr id="173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732" name="利用绝对值的意义化简绝对值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利用绝对值的意义化简绝对值</a:t>
              </a:r>
            </a:p>
          </p:txBody>
        </p:sp>
      </p:grpSp>
      <p:grpSp>
        <p:nvGrpSpPr>
          <p:cNvPr id="1736" name="文本框 1170"/>
          <p:cNvGrpSpPr/>
          <p:nvPr/>
        </p:nvGrpSpPr>
        <p:grpSpPr>
          <a:xfrm>
            <a:off x="3449130" y="4944614"/>
            <a:ext cx="1001606" cy="127001"/>
            <a:chOff x="0" y="0"/>
            <a:chExt cx="1001605" cy="127000"/>
          </a:xfrm>
        </p:grpSpPr>
        <p:sp>
          <p:nvSpPr>
            <p:cNvPr id="1734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735" name="绝对值相同的两个数互为相反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绝对值相同的两个数互为相反数</a:t>
              </a:r>
            </a:p>
          </p:txBody>
        </p:sp>
      </p:grpSp>
      <p:grpSp>
        <p:nvGrpSpPr>
          <p:cNvPr id="1739" name="文本框 1172"/>
          <p:cNvGrpSpPr/>
          <p:nvPr/>
        </p:nvGrpSpPr>
        <p:grpSpPr>
          <a:xfrm>
            <a:off x="3449130" y="5124020"/>
            <a:ext cx="1001606" cy="213801"/>
            <a:chOff x="0" y="0"/>
            <a:chExt cx="1001605" cy="213800"/>
          </a:xfrm>
        </p:grpSpPr>
        <p:sp>
          <p:nvSpPr>
            <p:cNvPr id="1737" name="矩形"/>
            <p:cNvSpPr/>
            <p:nvPr/>
          </p:nvSpPr>
          <p:spPr>
            <a:xfrm>
              <a:off x="0" y="508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738" name="一个数的绝对值等于这个数的相反数"/>
            <p:cNvSpPr txBox="1"/>
            <p:nvPr/>
          </p:nvSpPr>
          <p:spPr>
            <a:xfrm>
              <a:off x="0" y="-1"/>
              <a:ext cx="1001606" cy="213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一个数的绝对值等于这个数的相反数</a:t>
              </a:r>
            </a:p>
          </p:txBody>
        </p:sp>
      </p:grpSp>
      <p:grpSp>
        <p:nvGrpSpPr>
          <p:cNvPr id="1742" name="文本框 1173"/>
          <p:cNvGrpSpPr/>
          <p:nvPr/>
        </p:nvGrpSpPr>
        <p:grpSpPr>
          <a:xfrm>
            <a:off x="3449130" y="5390226"/>
            <a:ext cx="1001606" cy="127001"/>
            <a:chOff x="0" y="0"/>
            <a:chExt cx="1001605" cy="127000"/>
          </a:xfrm>
        </p:grpSpPr>
        <p:sp>
          <p:nvSpPr>
            <p:cNvPr id="1740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741" name="绝对值最小的正整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绝对值最小的正整数</a:t>
              </a:r>
            </a:p>
          </p:txBody>
        </p:sp>
      </p:grpSp>
      <p:grpSp>
        <p:nvGrpSpPr>
          <p:cNvPr id="1745" name="文本框 1174"/>
          <p:cNvGrpSpPr/>
          <p:nvPr/>
        </p:nvGrpSpPr>
        <p:grpSpPr>
          <a:xfrm>
            <a:off x="3449130" y="5613032"/>
            <a:ext cx="1001606" cy="127001"/>
            <a:chOff x="0" y="0"/>
            <a:chExt cx="1001605" cy="127000"/>
          </a:xfrm>
        </p:grpSpPr>
        <p:sp>
          <p:nvSpPr>
            <p:cNvPr id="174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744" name="绝对值最小的负整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绝对值最小的负整数</a:t>
              </a:r>
            </a:p>
          </p:txBody>
        </p:sp>
      </p:grpSp>
      <p:grpSp>
        <p:nvGrpSpPr>
          <p:cNvPr id="1748" name="文本框 1175"/>
          <p:cNvGrpSpPr/>
          <p:nvPr/>
        </p:nvGrpSpPr>
        <p:grpSpPr>
          <a:xfrm>
            <a:off x="3449130" y="5835838"/>
            <a:ext cx="1001606" cy="127001"/>
            <a:chOff x="0" y="0"/>
            <a:chExt cx="1001605" cy="127000"/>
          </a:xfrm>
        </p:grpSpPr>
        <p:sp>
          <p:nvSpPr>
            <p:cNvPr id="1746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747" name="绝对值最小的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绝对值最小的数</a:t>
              </a:r>
            </a:p>
          </p:txBody>
        </p:sp>
      </p:grpSp>
      <p:grpSp>
        <p:nvGrpSpPr>
          <p:cNvPr id="1751" name="文本框 1177"/>
          <p:cNvGrpSpPr/>
          <p:nvPr/>
        </p:nvGrpSpPr>
        <p:grpSpPr>
          <a:xfrm>
            <a:off x="3449130" y="6281450"/>
            <a:ext cx="1001606" cy="127001"/>
            <a:chOff x="0" y="0"/>
            <a:chExt cx="1001605" cy="127000"/>
          </a:xfrm>
        </p:grpSpPr>
        <p:sp>
          <p:nvSpPr>
            <p:cNvPr id="1749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750" name="绝对值小于m的整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绝对值小于m的整数</a:t>
              </a:r>
            </a:p>
          </p:txBody>
        </p:sp>
      </p:grpSp>
      <p:grpSp>
        <p:nvGrpSpPr>
          <p:cNvPr id="1754" name="文本框 1178"/>
          <p:cNvGrpSpPr/>
          <p:nvPr/>
        </p:nvGrpSpPr>
        <p:grpSpPr>
          <a:xfrm>
            <a:off x="3449130" y="6504259"/>
            <a:ext cx="1001606" cy="127001"/>
            <a:chOff x="0" y="0"/>
            <a:chExt cx="1001605" cy="127000"/>
          </a:xfrm>
        </p:grpSpPr>
        <p:sp>
          <p:nvSpPr>
            <p:cNvPr id="175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753" name="绝对值的求法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绝对值的求法</a:t>
              </a:r>
            </a:p>
          </p:txBody>
        </p:sp>
      </p:grpSp>
      <p:grpSp>
        <p:nvGrpSpPr>
          <p:cNvPr id="1757" name="文本框 1179"/>
          <p:cNvGrpSpPr/>
          <p:nvPr/>
        </p:nvGrpSpPr>
        <p:grpSpPr>
          <a:xfrm>
            <a:off x="3449130" y="1602524"/>
            <a:ext cx="1001606" cy="127001"/>
            <a:chOff x="0" y="0"/>
            <a:chExt cx="1001605" cy="127000"/>
          </a:xfrm>
        </p:grpSpPr>
        <p:sp>
          <p:nvSpPr>
            <p:cNvPr id="175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756" name="相反数性质的应用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相反数性质的应用</a:t>
              </a:r>
            </a:p>
          </p:txBody>
        </p:sp>
      </p:grpSp>
      <p:grpSp>
        <p:nvGrpSpPr>
          <p:cNvPr id="1760" name="文本框 1181"/>
          <p:cNvGrpSpPr/>
          <p:nvPr/>
        </p:nvGrpSpPr>
        <p:grpSpPr>
          <a:xfrm>
            <a:off x="3449130" y="6058644"/>
            <a:ext cx="1001606" cy="127001"/>
            <a:chOff x="0" y="0"/>
            <a:chExt cx="1001605" cy="127000"/>
          </a:xfrm>
        </p:grpSpPr>
        <p:sp>
          <p:nvSpPr>
            <p:cNvPr id="175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759" name="绝对值在实际生活中的作用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绝对值在实际生活中的作用</a:t>
              </a:r>
            </a:p>
          </p:txBody>
        </p:sp>
      </p:grpSp>
      <p:sp>
        <p:nvSpPr>
          <p:cNvPr id="2687" name="连接符: 肘形 632"/>
          <p:cNvSpPr/>
          <p:nvPr/>
        </p:nvSpPr>
        <p:spPr>
          <a:xfrm>
            <a:off x="976630" y="1037590"/>
            <a:ext cx="3702050" cy="1630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305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927" y="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88" name="直接连接符 696"/>
          <p:cNvSpPr/>
          <p:nvPr/>
        </p:nvSpPr>
        <p:spPr>
          <a:xfrm>
            <a:off x="1478295" y="810298"/>
            <a:ext cx="6429658" cy="455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89" name="直接连接符 701"/>
          <p:cNvSpPr/>
          <p:nvPr/>
        </p:nvSpPr>
        <p:spPr>
          <a:xfrm>
            <a:off x="977385" y="1364932"/>
            <a:ext cx="1" cy="136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94" h="21600" extrusionOk="0">
                <a:moveTo>
                  <a:pt x="10800" y="0"/>
                </a:moveTo>
                <a:cubicBezTo>
                  <a:pt x="21600" y="7200"/>
                  <a:pt x="21600" y="14400"/>
                  <a:pt x="0" y="21600"/>
                </a:cubicBez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90" name="连接符: 肘形 706"/>
          <p:cNvSpPr/>
          <p:nvPr/>
        </p:nvSpPr>
        <p:spPr>
          <a:xfrm>
            <a:off x="976630" y="1037590"/>
            <a:ext cx="3797300" cy="17424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838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854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91" name="连接符: 肘形 710"/>
          <p:cNvSpPr/>
          <p:nvPr/>
        </p:nvSpPr>
        <p:spPr>
          <a:xfrm>
            <a:off x="976630" y="1827530"/>
            <a:ext cx="3728721" cy="12865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48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906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92" name="连接符: 肘形 714"/>
          <p:cNvSpPr/>
          <p:nvPr/>
        </p:nvSpPr>
        <p:spPr>
          <a:xfrm>
            <a:off x="976630" y="1300480"/>
            <a:ext cx="3599180" cy="1590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594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3011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93" name="连接符: 肘形 718"/>
          <p:cNvSpPr/>
          <p:nvPr/>
        </p:nvSpPr>
        <p:spPr>
          <a:xfrm>
            <a:off x="976630" y="1564640"/>
            <a:ext cx="3648711" cy="14376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854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97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94" name="连接符: 肘形 722"/>
          <p:cNvSpPr/>
          <p:nvPr/>
        </p:nvSpPr>
        <p:spPr>
          <a:xfrm>
            <a:off x="976630" y="774700"/>
            <a:ext cx="3702050" cy="1893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73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927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95" name="连接符: 肘形 725"/>
          <p:cNvSpPr/>
          <p:nvPr/>
        </p:nvSpPr>
        <p:spPr>
          <a:xfrm>
            <a:off x="976630" y="2090420"/>
            <a:ext cx="2354580" cy="14693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429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4602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96" name="直接连接符 731"/>
          <p:cNvSpPr/>
          <p:nvPr/>
        </p:nvSpPr>
        <p:spPr>
          <a:xfrm>
            <a:off x="977385" y="3208144"/>
            <a:ext cx="1" cy="136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97" name="连接符: 肘形 734"/>
          <p:cNvSpPr/>
          <p:nvPr/>
        </p:nvSpPr>
        <p:spPr>
          <a:xfrm>
            <a:off x="976630" y="2880360"/>
            <a:ext cx="3702050" cy="1013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586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927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698" name="直接连接符 738"/>
          <p:cNvSpPr/>
          <p:nvPr/>
        </p:nvSpPr>
        <p:spPr>
          <a:xfrm>
            <a:off x="977385" y="3471460"/>
            <a:ext cx="1" cy="136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699" name="连接符: 肘形 741"/>
          <p:cNvSpPr/>
          <p:nvPr/>
        </p:nvSpPr>
        <p:spPr>
          <a:xfrm>
            <a:off x="976630" y="2880360"/>
            <a:ext cx="3778250" cy="137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0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868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00" name="连接符: 肘形 745"/>
          <p:cNvSpPr/>
          <p:nvPr/>
        </p:nvSpPr>
        <p:spPr>
          <a:xfrm>
            <a:off x="976630" y="3407409"/>
            <a:ext cx="3614421" cy="1107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6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998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01" name="连接符: 肘形 749"/>
          <p:cNvSpPr/>
          <p:nvPr/>
        </p:nvSpPr>
        <p:spPr>
          <a:xfrm>
            <a:off x="1478280" y="3407409"/>
            <a:ext cx="1871980" cy="1316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02" name="连接符: 肘形 753"/>
          <p:cNvSpPr/>
          <p:nvPr/>
        </p:nvSpPr>
        <p:spPr>
          <a:xfrm>
            <a:off x="1478280" y="2880360"/>
            <a:ext cx="1791970" cy="2106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03" name="连接符: 肘形 765"/>
          <p:cNvSpPr/>
          <p:nvPr/>
        </p:nvSpPr>
        <p:spPr>
          <a:xfrm>
            <a:off x="1478280" y="3934460"/>
            <a:ext cx="3200401" cy="2369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04" name="连接符: 肘形 768"/>
          <p:cNvSpPr/>
          <p:nvPr/>
        </p:nvSpPr>
        <p:spPr>
          <a:xfrm>
            <a:off x="1478280" y="4197350"/>
            <a:ext cx="3091180" cy="2106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05" name="连接符: 肘形 771"/>
          <p:cNvSpPr/>
          <p:nvPr/>
        </p:nvSpPr>
        <p:spPr>
          <a:xfrm>
            <a:off x="1478280" y="3670300"/>
            <a:ext cx="3309620" cy="2633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06" name="连接符: 肘形 781"/>
          <p:cNvSpPr/>
          <p:nvPr/>
        </p:nvSpPr>
        <p:spPr>
          <a:xfrm>
            <a:off x="1478280" y="4724400"/>
            <a:ext cx="3272790" cy="1579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07" name="连接符: 肘形 785"/>
          <p:cNvSpPr/>
          <p:nvPr/>
        </p:nvSpPr>
        <p:spPr>
          <a:xfrm>
            <a:off x="1478280" y="4987290"/>
            <a:ext cx="3168651" cy="1316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08" name="连接符: 肘形 790"/>
          <p:cNvSpPr/>
          <p:nvPr/>
        </p:nvSpPr>
        <p:spPr>
          <a:xfrm>
            <a:off x="1478280" y="5250180"/>
            <a:ext cx="3050540" cy="1054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09" name="连接符: 肘形 794"/>
          <p:cNvSpPr/>
          <p:nvPr/>
        </p:nvSpPr>
        <p:spPr>
          <a:xfrm>
            <a:off x="1478280" y="5514340"/>
            <a:ext cx="1885951" cy="789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10" name="连接符: 肘形 798"/>
          <p:cNvSpPr/>
          <p:nvPr/>
        </p:nvSpPr>
        <p:spPr>
          <a:xfrm>
            <a:off x="1478280" y="5777230"/>
            <a:ext cx="1899920" cy="527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11" name="连接符: 肘形 802"/>
          <p:cNvSpPr/>
          <p:nvPr/>
        </p:nvSpPr>
        <p:spPr>
          <a:xfrm>
            <a:off x="976630" y="5015230"/>
            <a:ext cx="10275570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8185"/>
                </a:moveTo>
                <a:lnTo>
                  <a:pt x="0" y="21600"/>
                </a:lnTo>
                <a:lnTo>
                  <a:pt x="5078" y="21600"/>
                </a:lnTo>
                <a:lnTo>
                  <a:pt x="5078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12" name="直接连接符 806"/>
          <p:cNvSpPr/>
          <p:nvPr/>
        </p:nvSpPr>
        <p:spPr>
          <a:xfrm>
            <a:off x="977385" y="6104620"/>
            <a:ext cx="1" cy="136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713" name="连接符: 肘形 819"/>
          <p:cNvSpPr/>
          <p:nvPr/>
        </p:nvSpPr>
        <p:spPr>
          <a:xfrm>
            <a:off x="976630" y="2680970"/>
            <a:ext cx="3874771" cy="1253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6894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14" name="连接符: 肘形 836"/>
          <p:cNvSpPr/>
          <p:nvPr/>
        </p:nvSpPr>
        <p:spPr>
          <a:xfrm>
            <a:off x="976630" y="1300480"/>
            <a:ext cx="3839211" cy="1897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58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8708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15" name="连接符: 肘形 844"/>
          <p:cNvSpPr/>
          <p:nvPr/>
        </p:nvSpPr>
        <p:spPr>
          <a:xfrm>
            <a:off x="976630" y="1695450"/>
            <a:ext cx="3929380" cy="1502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7948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16" name="连接符: 肘形 849"/>
          <p:cNvSpPr/>
          <p:nvPr/>
        </p:nvSpPr>
        <p:spPr>
          <a:xfrm>
            <a:off x="374650" y="1827529"/>
            <a:ext cx="4499610" cy="16344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890" y="21600"/>
                </a:lnTo>
                <a:lnTo>
                  <a:pt x="2890" y="18243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17" name="连接符: 肘形 893"/>
          <p:cNvSpPr/>
          <p:nvPr/>
        </p:nvSpPr>
        <p:spPr>
          <a:xfrm>
            <a:off x="1591310" y="2736850"/>
            <a:ext cx="9789160" cy="518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994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00B0F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18" name="连接符: 肘形 901"/>
          <p:cNvSpPr/>
          <p:nvPr/>
        </p:nvSpPr>
        <p:spPr>
          <a:xfrm>
            <a:off x="976630" y="2636520"/>
            <a:ext cx="9903460" cy="902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4864" y="21600"/>
                </a:lnTo>
                <a:lnTo>
                  <a:pt x="4864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00B0F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19" name="连接符: 肘形 904"/>
          <p:cNvSpPr/>
          <p:nvPr/>
        </p:nvSpPr>
        <p:spPr>
          <a:xfrm>
            <a:off x="1591310" y="2636520"/>
            <a:ext cx="9288781" cy="1692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757" y="21600"/>
                </a:lnTo>
                <a:lnTo>
                  <a:pt x="3757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00B0F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20" name="直接连接符 810"/>
          <p:cNvSpPr/>
          <p:nvPr/>
        </p:nvSpPr>
        <p:spPr>
          <a:xfrm>
            <a:off x="1009991" y="4094462"/>
            <a:ext cx="1237395" cy="2409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721" name="直接连接符 829"/>
          <p:cNvSpPr/>
          <p:nvPr/>
        </p:nvSpPr>
        <p:spPr>
          <a:xfrm>
            <a:off x="977385" y="906458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722" name="直接连接符 887"/>
          <p:cNvSpPr/>
          <p:nvPr/>
        </p:nvSpPr>
        <p:spPr>
          <a:xfrm>
            <a:off x="374983" y="301298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1799" name="文本框 1229"/>
          <p:cNvGrpSpPr/>
          <p:nvPr/>
        </p:nvGrpSpPr>
        <p:grpSpPr>
          <a:xfrm>
            <a:off x="4935404" y="711300"/>
            <a:ext cx="1001606" cy="127001"/>
            <a:chOff x="0" y="0"/>
            <a:chExt cx="1001605" cy="127000"/>
          </a:xfrm>
        </p:grpSpPr>
        <p:sp>
          <p:nvSpPr>
            <p:cNvPr id="1797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798" name="绝对值的非负性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绝对值的非负性</a:t>
              </a:r>
            </a:p>
          </p:txBody>
        </p:sp>
      </p:grpSp>
      <p:grpSp>
        <p:nvGrpSpPr>
          <p:cNvPr id="1802" name="文本框 1230"/>
          <p:cNvGrpSpPr/>
          <p:nvPr/>
        </p:nvGrpSpPr>
        <p:grpSpPr>
          <a:xfrm>
            <a:off x="4935404" y="1174736"/>
            <a:ext cx="1001606" cy="127001"/>
            <a:chOff x="0" y="0"/>
            <a:chExt cx="1001605" cy="127000"/>
          </a:xfrm>
        </p:grpSpPr>
        <p:sp>
          <p:nvSpPr>
            <p:cNvPr id="1800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801" name="利用绝对值的非负性求最值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利用绝对值的非负性求最值</a:t>
              </a:r>
            </a:p>
          </p:txBody>
        </p:sp>
      </p:grpSp>
      <p:grpSp>
        <p:nvGrpSpPr>
          <p:cNvPr id="1805" name="文本框 1232"/>
          <p:cNvGrpSpPr/>
          <p:nvPr/>
        </p:nvGrpSpPr>
        <p:grpSpPr>
          <a:xfrm>
            <a:off x="4935404" y="1406454"/>
            <a:ext cx="1001606" cy="127001"/>
            <a:chOff x="0" y="0"/>
            <a:chExt cx="1001605" cy="127000"/>
          </a:xfrm>
        </p:grpSpPr>
        <p:sp>
          <p:nvSpPr>
            <p:cNvPr id="180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804" name="一个数小于等于这个数的绝对值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一个数小于等于这个数的绝对值</a:t>
              </a:r>
            </a:p>
          </p:txBody>
        </p:sp>
      </p:grpSp>
      <p:grpSp>
        <p:nvGrpSpPr>
          <p:cNvPr id="1808" name="文本框 1233"/>
          <p:cNvGrpSpPr/>
          <p:nvPr/>
        </p:nvGrpSpPr>
        <p:grpSpPr>
          <a:xfrm>
            <a:off x="4935404" y="1638172"/>
            <a:ext cx="1001606" cy="127001"/>
            <a:chOff x="0" y="0"/>
            <a:chExt cx="1001605" cy="127000"/>
          </a:xfrm>
        </p:grpSpPr>
        <p:sp>
          <p:nvSpPr>
            <p:cNvPr id="1806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807" name="两个绝对值的和为0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两个绝对值的和为0</a:t>
              </a:r>
            </a:p>
          </p:txBody>
        </p:sp>
      </p:grpSp>
      <p:grpSp>
        <p:nvGrpSpPr>
          <p:cNvPr id="1811" name="文本框 1234"/>
          <p:cNvGrpSpPr/>
          <p:nvPr/>
        </p:nvGrpSpPr>
        <p:grpSpPr>
          <a:xfrm>
            <a:off x="4935404" y="1826490"/>
            <a:ext cx="1001606" cy="213801"/>
            <a:chOff x="0" y="0"/>
            <a:chExt cx="1001605" cy="213800"/>
          </a:xfrm>
        </p:grpSpPr>
        <p:sp>
          <p:nvSpPr>
            <p:cNvPr id="1809" name="矩形"/>
            <p:cNvSpPr/>
            <p:nvPr/>
          </p:nvSpPr>
          <p:spPr>
            <a:xfrm>
              <a:off x="0" y="508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810" name="a的绝对值与b的绝对值的互为相反数"/>
            <p:cNvSpPr txBox="1"/>
            <p:nvPr/>
          </p:nvSpPr>
          <p:spPr>
            <a:xfrm>
              <a:off x="0" y="-1"/>
              <a:ext cx="1001606" cy="213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a的绝对值与b的绝对值的互为相反数</a:t>
              </a:r>
            </a:p>
          </p:txBody>
        </p:sp>
      </p:grpSp>
      <p:grpSp>
        <p:nvGrpSpPr>
          <p:cNvPr id="1814" name="文本框 1235"/>
          <p:cNvGrpSpPr/>
          <p:nvPr/>
        </p:nvGrpSpPr>
        <p:grpSpPr>
          <a:xfrm>
            <a:off x="4935404" y="2058208"/>
            <a:ext cx="1001606" cy="213801"/>
            <a:chOff x="0" y="0"/>
            <a:chExt cx="1001605" cy="213800"/>
          </a:xfrm>
        </p:grpSpPr>
        <p:sp>
          <p:nvSpPr>
            <p:cNvPr id="1812" name="矩形"/>
            <p:cNvSpPr/>
            <p:nvPr/>
          </p:nvSpPr>
          <p:spPr>
            <a:xfrm>
              <a:off x="0" y="508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813" name="负数减一个数的绝对值不可能是正数"/>
            <p:cNvSpPr txBox="1"/>
            <p:nvPr/>
          </p:nvSpPr>
          <p:spPr>
            <a:xfrm>
              <a:off x="0" y="-1"/>
              <a:ext cx="1001606" cy="213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负数减一个数的绝对值不可能是正数</a:t>
              </a:r>
            </a:p>
          </p:txBody>
        </p:sp>
      </p:grpSp>
      <p:grpSp>
        <p:nvGrpSpPr>
          <p:cNvPr id="1817" name="文本框 1236"/>
          <p:cNvGrpSpPr/>
          <p:nvPr/>
        </p:nvGrpSpPr>
        <p:grpSpPr>
          <a:xfrm>
            <a:off x="4935404" y="2333326"/>
            <a:ext cx="1001606" cy="127001"/>
            <a:chOff x="0" y="0"/>
            <a:chExt cx="1001605" cy="127000"/>
          </a:xfrm>
        </p:grpSpPr>
        <p:sp>
          <p:nvSpPr>
            <p:cNvPr id="181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816" name="一个数大于0 ，绝对值等于本身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一个数大于0 ，绝对值等于本身</a:t>
              </a:r>
            </a:p>
          </p:txBody>
        </p:sp>
      </p:grpSp>
      <p:grpSp>
        <p:nvGrpSpPr>
          <p:cNvPr id="1820" name="文本框 1237"/>
          <p:cNvGrpSpPr/>
          <p:nvPr/>
        </p:nvGrpSpPr>
        <p:grpSpPr>
          <a:xfrm>
            <a:off x="4935404" y="2565044"/>
            <a:ext cx="1001606" cy="127001"/>
            <a:chOff x="0" y="0"/>
            <a:chExt cx="1001605" cy="127000"/>
          </a:xfrm>
        </p:grpSpPr>
        <p:sp>
          <p:nvSpPr>
            <p:cNvPr id="181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819" name="一个数等于0，绝对值是0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一个数等于0，绝对值是0</a:t>
              </a:r>
            </a:p>
          </p:txBody>
        </p:sp>
      </p:grpSp>
      <p:grpSp>
        <p:nvGrpSpPr>
          <p:cNvPr id="1823" name="文本框 1239"/>
          <p:cNvGrpSpPr/>
          <p:nvPr/>
        </p:nvGrpSpPr>
        <p:grpSpPr>
          <a:xfrm>
            <a:off x="4935404" y="2753362"/>
            <a:ext cx="1001606" cy="213801"/>
            <a:chOff x="0" y="0"/>
            <a:chExt cx="1001605" cy="213800"/>
          </a:xfrm>
        </p:grpSpPr>
        <p:sp>
          <p:nvSpPr>
            <p:cNvPr id="1821" name="矩形"/>
            <p:cNvSpPr/>
            <p:nvPr/>
          </p:nvSpPr>
          <p:spPr>
            <a:xfrm>
              <a:off x="0" y="508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822" name="一个数小于0，绝对值是它的相反数"/>
            <p:cNvSpPr txBox="1"/>
            <p:nvPr/>
          </p:nvSpPr>
          <p:spPr>
            <a:xfrm>
              <a:off x="0" y="-1"/>
              <a:ext cx="1001606" cy="213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一个数小于0，绝对值是它的相反数</a:t>
              </a:r>
            </a:p>
          </p:txBody>
        </p:sp>
      </p:grpSp>
      <p:grpSp>
        <p:nvGrpSpPr>
          <p:cNvPr id="1826" name="文本框 1240"/>
          <p:cNvGrpSpPr/>
          <p:nvPr/>
        </p:nvGrpSpPr>
        <p:grpSpPr>
          <a:xfrm>
            <a:off x="4935404" y="3028480"/>
            <a:ext cx="1001606" cy="127001"/>
            <a:chOff x="0" y="0"/>
            <a:chExt cx="1001605" cy="127000"/>
          </a:xfrm>
        </p:grpSpPr>
        <p:sp>
          <p:nvSpPr>
            <p:cNvPr id="1824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825" name="数轴上两点间的距离为绝对值(a-b)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数轴上两点间的距离为绝对值(a-b)</a:t>
              </a:r>
            </a:p>
          </p:txBody>
        </p:sp>
      </p:grpSp>
      <p:grpSp>
        <p:nvGrpSpPr>
          <p:cNvPr id="1829" name="文本框 1242"/>
          <p:cNvGrpSpPr/>
          <p:nvPr/>
        </p:nvGrpSpPr>
        <p:grpSpPr>
          <a:xfrm>
            <a:off x="4935404" y="3454866"/>
            <a:ext cx="1001606" cy="201101"/>
            <a:chOff x="0" y="0"/>
            <a:chExt cx="1001605" cy="201100"/>
          </a:xfrm>
        </p:grpSpPr>
        <p:sp>
          <p:nvSpPr>
            <p:cNvPr id="1827" name="矩形"/>
            <p:cNvSpPr/>
            <p:nvPr/>
          </p:nvSpPr>
          <p:spPr>
            <a:xfrm>
              <a:off x="0" y="4451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828" name="数轴上a在b的左边，绝对值(a-b)=b-a"/>
            <p:cNvSpPr txBox="1"/>
            <p:nvPr/>
          </p:nvSpPr>
          <p:spPr>
            <a:xfrm>
              <a:off x="0" y="0"/>
              <a:ext cx="1001606" cy="201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数轴上a在b的左边，绝对值(a-b)=b-a</a:t>
              </a:r>
            </a:p>
          </p:txBody>
        </p:sp>
      </p:grpSp>
      <p:grpSp>
        <p:nvGrpSpPr>
          <p:cNvPr id="1832" name="文本框 1243"/>
          <p:cNvGrpSpPr/>
          <p:nvPr/>
        </p:nvGrpSpPr>
        <p:grpSpPr>
          <a:xfrm>
            <a:off x="4935404" y="3686584"/>
            <a:ext cx="1001606" cy="201101"/>
            <a:chOff x="0" y="0"/>
            <a:chExt cx="1001605" cy="201100"/>
          </a:xfrm>
        </p:grpSpPr>
        <p:sp>
          <p:nvSpPr>
            <p:cNvPr id="1830" name="矩形"/>
            <p:cNvSpPr/>
            <p:nvPr/>
          </p:nvSpPr>
          <p:spPr>
            <a:xfrm>
              <a:off x="0" y="4451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831" name="数轴上a在b的右边，绝对值(a-b)=a-b"/>
            <p:cNvSpPr txBox="1"/>
            <p:nvPr/>
          </p:nvSpPr>
          <p:spPr>
            <a:xfrm>
              <a:off x="0" y="0"/>
              <a:ext cx="1001606" cy="201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数轴上a在b的右边，绝对值(a-b)=a-b</a:t>
              </a:r>
            </a:p>
          </p:txBody>
        </p:sp>
      </p:grpSp>
      <p:grpSp>
        <p:nvGrpSpPr>
          <p:cNvPr id="1835" name="文本框 1244"/>
          <p:cNvGrpSpPr/>
          <p:nvPr/>
        </p:nvGrpSpPr>
        <p:grpSpPr>
          <a:xfrm>
            <a:off x="4935404" y="3918302"/>
            <a:ext cx="1001606" cy="201101"/>
            <a:chOff x="0" y="0"/>
            <a:chExt cx="1001605" cy="201100"/>
          </a:xfrm>
        </p:grpSpPr>
        <p:sp>
          <p:nvSpPr>
            <p:cNvPr id="1833" name="矩形"/>
            <p:cNvSpPr/>
            <p:nvPr/>
          </p:nvSpPr>
          <p:spPr>
            <a:xfrm>
              <a:off x="0" y="4451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834" name="数轴上a,b都在正半轴，绝对值(a+b)=a+b"/>
            <p:cNvSpPr txBox="1"/>
            <p:nvPr/>
          </p:nvSpPr>
          <p:spPr>
            <a:xfrm>
              <a:off x="0" y="0"/>
              <a:ext cx="1001606" cy="201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数轴上a,b都在正半轴，绝对值(a+b)=a+b</a:t>
              </a:r>
            </a:p>
          </p:txBody>
        </p:sp>
      </p:grpSp>
      <p:grpSp>
        <p:nvGrpSpPr>
          <p:cNvPr id="1838" name="文本框 1246"/>
          <p:cNvGrpSpPr/>
          <p:nvPr/>
        </p:nvGrpSpPr>
        <p:grpSpPr>
          <a:xfrm>
            <a:off x="4935404" y="4150020"/>
            <a:ext cx="1001606" cy="201101"/>
            <a:chOff x="0" y="0"/>
            <a:chExt cx="1001605" cy="201100"/>
          </a:xfrm>
        </p:grpSpPr>
        <p:sp>
          <p:nvSpPr>
            <p:cNvPr id="1836" name="矩形"/>
            <p:cNvSpPr/>
            <p:nvPr/>
          </p:nvSpPr>
          <p:spPr>
            <a:xfrm>
              <a:off x="0" y="4451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837" name="数轴上a,b都在负半轴，绝对值(a+b)=-(a+b)"/>
            <p:cNvSpPr txBox="1"/>
            <p:nvPr/>
          </p:nvSpPr>
          <p:spPr>
            <a:xfrm>
              <a:off x="0" y="0"/>
              <a:ext cx="1001606" cy="201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数轴上a,b都在负半轴，绝对值(a+b)=-(a+b)</a:t>
              </a:r>
            </a:p>
          </p:txBody>
        </p:sp>
      </p:grpSp>
      <p:grpSp>
        <p:nvGrpSpPr>
          <p:cNvPr id="1841" name="文本框 1247"/>
          <p:cNvGrpSpPr/>
          <p:nvPr/>
        </p:nvGrpSpPr>
        <p:grpSpPr>
          <a:xfrm>
            <a:off x="4935404" y="4381738"/>
            <a:ext cx="1001606" cy="201101"/>
            <a:chOff x="0" y="0"/>
            <a:chExt cx="1001605" cy="201100"/>
          </a:xfrm>
        </p:grpSpPr>
        <p:sp>
          <p:nvSpPr>
            <p:cNvPr id="1839" name="矩形"/>
            <p:cNvSpPr/>
            <p:nvPr/>
          </p:nvSpPr>
          <p:spPr>
            <a:xfrm>
              <a:off x="0" y="4451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840" name="绝对值a&gt;绝对值b，绝对值(a+b)=(a+b)"/>
            <p:cNvSpPr txBox="1"/>
            <p:nvPr/>
          </p:nvSpPr>
          <p:spPr>
            <a:xfrm>
              <a:off x="0" y="0"/>
              <a:ext cx="1001606" cy="201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绝对值a&gt;绝对值b，绝对值(a+b)=(a+b)</a:t>
              </a:r>
            </a:p>
          </p:txBody>
        </p:sp>
      </p:grpSp>
      <p:grpSp>
        <p:nvGrpSpPr>
          <p:cNvPr id="1844" name="文本框 1249"/>
          <p:cNvGrpSpPr/>
          <p:nvPr/>
        </p:nvGrpSpPr>
        <p:grpSpPr>
          <a:xfrm>
            <a:off x="4935404" y="4650506"/>
            <a:ext cx="1001606" cy="127001"/>
            <a:chOff x="0" y="0"/>
            <a:chExt cx="1001605" cy="127000"/>
          </a:xfrm>
        </p:grpSpPr>
        <p:sp>
          <p:nvSpPr>
            <p:cNvPr id="184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843" name="去绝对值的方法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去绝对值的方法</a:t>
              </a:r>
            </a:p>
          </p:txBody>
        </p:sp>
      </p:grpSp>
      <p:grpSp>
        <p:nvGrpSpPr>
          <p:cNvPr id="1847" name="文本框 1250"/>
          <p:cNvGrpSpPr/>
          <p:nvPr/>
        </p:nvGrpSpPr>
        <p:grpSpPr>
          <a:xfrm>
            <a:off x="4935404" y="4882224"/>
            <a:ext cx="1001606" cy="127001"/>
            <a:chOff x="0" y="0"/>
            <a:chExt cx="1001605" cy="127000"/>
          </a:xfrm>
        </p:grpSpPr>
        <p:sp>
          <p:nvSpPr>
            <p:cNvPr id="1845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846" name="正数大于负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正数大于负数</a:t>
              </a:r>
            </a:p>
          </p:txBody>
        </p:sp>
      </p:grpSp>
      <p:grpSp>
        <p:nvGrpSpPr>
          <p:cNvPr id="1850" name="文本框 1252"/>
          <p:cNvGrpSpPr/>
          <p:nvPr/>
        </p:nvGrpSpPr>
        <p:grpSpPr>
          <a:xfrm>
            <a:off x="4935404" y="5113942"/>
            <a:ext cx="1001606" cy="127001"/>
            <a:chOff x="0" y="0"/>
            <a:chExt cx="1001605" cy="127000"/>
          </a:xfrm>
        </p:grpSpPr>
        <p:sp>
          <p:nvSpPr>
            <p:cNvPr id="1848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849" name="0大于负数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0大于负数</a:t>
              </a:r>
            </a:p>
          </p:txBody>
        </p:sp>
      </p:grpSp>
      <p:grpSp>
        <p:nvGrpSpPr>
          <p:cNvPr id="1853" name="文本框 1253"/>
          <p:cNvGrpSpPr/>
          <p:nvPr/>
        </p:nvGrpSpPr>
        <p:grpSpPr>
          <a:xfrm>
            <a:off x="4935404" y="5345660"/>
            <a:ext cx="1001606" cy="127001"/>
            <a:chOff x="0" y="0"/>
            <a:chExt cx="1001605" cy="127000"/>
          </a:xfrm>
        </p:grpSpPr>
        <p:sp>
          <p:nvSpPr>
            <p:cNvPr id="1851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852" name="正数大于0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正数大于0</a:t>
              </a:r>
            </a:p>
          </p:txBody>
        </p:sp>
      </p:grpSp>
      <p:grpSp>
        <p:nvGrpSpPr>
          <p:cNvPr id="1856" name="文本框 1255"/>
          <p:cNvGrpSpPr/>
          <p:nvPr/>
        </p:nvGrpSpPr>
        <p:grpSpPr>
          <a:xfrm>
            <a:off x="4935404" y="5809096"/>
            <a:ext cx="1001606" cy="127001"/>
            <a:chOff x="0" y="0"/>
            <a:chExt cx="1001605" cy="127000"/>
          </a:xfrm>
        </p:grpSpPr>
        <p:sp>
          <p:nvSpPr>
            <p:cNvPr id="1854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855" name="两个正数比较，绝对值大的数大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两个正数比较，绝对值大的数大</a:t>
              </a:r>
            </a:p>
          </p:txBody>
        </p:sp>
      </p:grpSp>
      <p:grpSp>
        <p:nvGrpSpPr>
          <p:cNvPr id="1859" name="文本框 1256"/>
          <p:cNvGrpSpPr/>
          <p:nvPr/>
        </p:nvGrpSpPr>
        <p:grpSpPr>
          <a:xfrm>
            <a:off x="4935404" y="3260198"/>
            <a:ext cx="1001606" cy="127001"/>
            <a:chOff x="0" y="0"/>
            <a:chExt cx="1001605" cy="127000"/>
          </a:xfrm>
        </p:grpSpPr>
        <p:sp>
          <p:nvSpPr>
            <p:cNvPr id="1857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858" name="“0”在绝对值中的地位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“0”在绝对值中的地位</a:t>
              </a:r>
            </a:p>
          </p:txBody>
        </p:sp>
      </p:grpSp>
      <p:grpSp>
        <p:nvGrpSpPr>
          <p:cNvPr id="1862" name="文本框 1257"/>
          <p:cNvGrpSpPr/>
          <p:nvPr/>
        </p:nvGrpSpPr>
        <p:grpSpPr>
          <a:xfrm>
            <a:off x="4935404" y="943018"/>
            <a:ext cx="1001606" cy="127001"/>
            <a:chOff x="0" y="0"/>
            <a:chExt cx="1001605" cy="127000"/>
          </a:xfrm>
        </p:grpSpPr>
        <p:sp>
          <p:nvSpPr>
            <p:cNvPr id="1860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861" name="绝对值的非负数的应用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绝对值的非负数的应用</a:t>
              </a:r>
            </a:p>
          </p:txBody>
        </p:sp>
      </p:grpSp>
      <p:grpSp>
        <p:nvGrpSpPr>
          <p:cNvPr id="1865" name="文本框 1258"/>
          <p:cNvGrpSpPr/>
          <p:nvPr/>
        </p:nvGrpSpPr>
        <p:grpSpPr>
          <a:xfrm>
            <a:off x="4935404" y="6272532"/>
            <a:ext cx="1001606" cy="127001"/>
            <a:chOff x="0" y="0"/>
            <a:chExt cx="1001605" cy="127000"/>
          </a:xfrm>
        </p:grpSpPr>
        <p:sp>
          <p:nvSpPr>
            <p:cNvPr id="1863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864" name="两个负数比较，绝对值大的数小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两个负数比较，绝对值大的数小</a:t>
              </a:r>
            </a:p>
          </p:txBody>
        </p:sp>
      </p:grpSp>
      <p:grpSp>
        <p:nvGrpSpPr>
          <p:cNvPr id="1868" name="文本框 1259"/>
          <p:cNvGrpSpPr/>
          <p:nvPr/>
        </p:nvGrpSpPr>
        <p:grpSpPr>
          <a:xfrm>
            <a:off x="4935404" y="6504259"/>
            <a:ext cx="1001606" cy="127001"/>
            <a:chOff x="0" y="0"/>
            <a:chExt cx="1001605" cy="127000"/>
          </a:xfrm>
        </p:grpSpPr>
        <p:sp>
          <p:nvSpPr>
            <p:cNvPr id="1866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867" name="利用数轴比较大小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利用数轴比较大小</a:t>
              </a:r>
            </a:p>
          </p:txBody>
        </p:sp>
      </p:grpSp>
      <p:grpSp>
        <p:nvGrpSpPr>
          <p:cNvPr id="1871" name="文本框 1260"/>
          <p:cNvGrpSpPr/>
          <p:nvPr/>
        </p:nvGrpSpPr>
        <p:grpSpPr>
          <a:xfrm>
            <a:off x="4935404" y="6040814"/>
            <a:ext cx="1001606" cy="127001"/>
            <a:chOff x="0" y="0"/>
            <a:chExt cx="1001605" cy="127000"/>
          </a:xfrm>
        </p:grpSpPr>
        <p:sp>
          <p:nvSpPr>
            <p:cNvPr id="1869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400"/>
              </a:pPr>
              <a:endParaRPr/>
            </a:p>
          </p:txBody>
        </p:sp>
        <p:sp>
          <p:nvSpPr>
            <p:cNvPr id="1870" name="直接比较大小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>
              <a:lvl1pPr>
                <a:defRPr sz="500"/>
              </a:lvl1pPr>
            </a:lstStyle>
            <a:p>
              <a:r>
                <a:t>直接比较大小</a:t>
              </a:r>
            </a:p>
          </p:txBody>
        </p:sp>
      </p:grpSp>
      <p:grpSp>
        <p:nvGrpSpPr>
          <p:cNvPr id="1874" name="文本框 1262"/>
          <p:cNvGrpSpPr/>
          <p:nvPr/>
        </p:nvGrpSpPr>
        <p:grpSpPr>
          <a:xfrm>
            <a:off x="4935404" y="5577378"/>
            <a:ext cx="1001606" cy="127001"/>
            <a:chOff x="0" y="0"/>
            <a:chExt cx="1001605" cy="127000"/>
          </a:xfrm>
        </p:grpSpPr>
        <p:sp>
          <p:nvSpPr>
            <p:cNvPr id="1872" name="矩形"/>
            <p:cNvSpPr/>
            <p:nvPr/>
          </p:nvSpPr>
          <p:spPr>
            <a:xfrm>
              <a:off x="0" y="7460"/>
              <a:ext cx="1001606" cy="112080"/>
            </a:xfrm>
            <a:prstGeom prst="rect">
              <a:avLst/>
            </a:prstGeom>
            <a:solidFill>
              <a:srgbClr val="FBE5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500"/>
              </a:pPr>
              <a:endParaRPr/>
            </a:p>
          </p:txBody>
        </p:sp>
        <p:sp>
          <p:nvSpPr>
            <p:cNvPr id="1873" name="找最大数和最小数(-1,0,1)"/>
            <p:cNvSpPr txBox="1"/>
            <p:nvPr/>
          </p:nvSpPr>
          <p:spPr>
            <a:xfrm>
              <a:off x="0" y="-1"/>
              <a:ext cx="100160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8000" tIns="18000" rIns="18000" bIns="18000" numCol="1" anchor="ctr">
              <a:spAutoFit/>
            </a:bodyPr>
            <a:lstStyle/>
            <a:p>
              <a:pPr>
                <a:defRPr sz="500"/>
              </a:pPr>
              <a:r>
                <a:t>找最大数和最小数(-1,0,1)</a:t>
              </a:r>
            </a:p>
          </p:txBody>
        </p:sp>
      </p:grpSp>
      <p:sp>
        <p:nvSpPr>
          <p:cNvPr id="2723" name="连接符: 肘形 813"/>
          <p:cNvSpPr/>
          <p:nvPr/>
        </p:nvSpPr>
        <p:spPr>
          <a:xfrm>
            <a:off x="976630" y="1005840"/>
            <a:ext cx="3797300" cy="5561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170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2854" y="2160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24" name="连接符: 肘形 823"/>
          <p:cNvSpPr/>
          <p:nvPr/>
        </p:nvSpPr>
        <p:spPr>
          <a:xfrm>
            <a:off x="1017269" y="1236979"/>
            <a:ext cx="5147311" cy="53301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331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935" y="2160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25" name="连接符: 肘形 832"/>
          <p:cNvSpPr/>
          <p:nvPr/>
        </p:nvSpPr>
        <p:spPr>
          <a:xfrm>
            <a:off x="374650" y="1169670"/>
            <a:ext cx="5881370" cy="5397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4053" y="2160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26" name="连接符: 肘形 854"/>
          <p:cNvSpPr/>
          <p:nvPr/>
        </p:nvSpPr>
        <p:spPr>
          <a:xfrm>
            <a:off x="1591310" y="1827530"/>
            <a:ext cx="4573270" cy="1496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0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27" name="连接符: 肘形 857"/>
          <p:cNvSpPr/>
          <p:nvPr/>
        </p:nvSpPr>
        <p:spPr>
          <a:xfrm>
            <a:off x="976629" y="1827530"/>
            <a:ext cx="5187951" cy="1611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81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559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28" name="连接符: 肘形 860"/>
          <p:cNvSpPr/>
          <p:nvPr/>
        </p:nvSpPr>
        <p:spPr>
          <a:xfrm>
            <a:off x="976629" y="1827530"/>
            <a:ext cx="5187951" cy="172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531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559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29" name="连接符: 肘形 863"/>
          <p:cNvSpPr/>
          <p:nvPr/>
        </p:nvSpPr>
        <p:spPr>
          <a:xfrm>
            <a:off x="374650" y="1827529"/>
            <a:ext cx="5789930" cy="1842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341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4539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30" name="连接符: 肘形 866"/>
          <p:cNvSpPr/>
          <p:nvPr/>
        </p:nvSpPr>
        <p:spPr>
          <a:xfrm>
            <a:off x="976629" y="1827529"/>
            <a:ext cx="5187951" cy="1958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069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559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31" name="连接符: 肘形 869"/>
          <p:cNvSpPr/>
          <p:nvPr/>
        </p:nvSpPr>
        <p:spPr>
          <a:xfrm>
            <a:off x="976629" y="1695450"/>
            <a:ext cx="8917941" cy="189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600" y="14554"/>
                </a:lnTo>
                <a:lnTo>
                  <a:pt x="0" y="14554"/>
                </a:lnTo>
                <a:lnTo>
                  <a:pt x="0" y="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32" name="连接符: 肘形 873"/>
          <p:cNvSpPr/>
          <p:nvPr/>
        </p:nvSpPr>
        <p:spPr>
          <a:xfrm>
            <a:off x="374650" y="2485390"/>
            <a:ext cx="5899150" cy="1764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454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04" y="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33" name="连接符: 肘形 877"/>
          <p:cNvSpPr/>
          <p:nvPr/>
        </p:nvSpPr>
        <p:spPr>
          <a:xfrm>
            <a:off x="374650" y="2749549"/>
            <a:ext cx="5840730" cy="16167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512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226" y="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34" name="连接符: 肘形 881"/>
          <p:cNvSpPr/>
          <p:nvPr/>
        </p:nvSpPr>
        <p:spPr>
          <a:xfrm>
            <a:off x="374650" y="2880360"/>
            <a:ext cx="4480560" cy="1601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81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35" name="连接符: 肘形 907"/>
          <p:cNvSpPr/>
          <p:nvPr/>
        </p:nvSpPr>
        <p:spPr>
          <a:xfrm>
            <a:off x="374650" y="4460240"/>
            <a:ext cx="5789930" cy="1643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6" y="1736"/>
                </a:moveTo>
                <a:lnTo>
                  <a:pt x="21600" y="173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36" name="直接连接符 913"/>
          <p:cNvSpPr/>
          <p:nvPr/>
        </p:nvSpPr>
        <p:spPr>
          <a:xfrm>
            <a:off x="374983" y="3567829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737" name="连接符: 肘形 917"/>
          <p:cNvSpPr/>
          <p:nvPr/>
        </p:nvSpPr>
        <p:spPr>
          <a:xfrm>
            <a:off x="1591310" y="2348230"/>
            <a:ext cx="9046210" cy="3407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12559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38" name="连接符: 肘形 921"/>
          <p:cNvSpPr/>
          <p:nvPr/>
        </p:nvSpPr>
        <p:spPr>
          <a:xfrm>
            <a:off x="976629" y="2348229"/>
            <a:ext cx="9660891" cy="3291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7817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39" name="连接符: 肘形 924"/>
          <p:cNvSpPr/>
          <p:nvPr/>
        </p:nvSpPr>
        <p:spPr>
          <a:xfrm>
            <a:off x="1591310" y="2348229"/>
            <a:ext cx="9046210" cy="3176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5415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40" name="连接符: 肘形 930"/>
          <p:cNvSpPr/>
          <p:nvPr/>
        </p:nvSpPr>
        <p:spPr>
          <a:xfrm>
            <a:off x="976630" y="1277620"/>
            <a:ext cx="8417560" cy="3841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5876" y="21600"/>
                </a:lnTo>
                <a:lnTo>
                  <a:pt x="5876" y="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92D05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41" name="连接符: 肘形 948"/>
          <p:cNvSpPr/>
          <p:nvPr/>
        </p:nvSpPr>
        <p:spPr>
          <a:xfrm>
            <a:off x="374650" y="2334260"/>
            <a:ext cx="5060950" cy="2258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2569" y="0"/>
                </a:lnTo>
                <a:lnTo>
                  <a:pt x="2569" y="7143"/>
                </a:lnTo>
              </a:path>
            </a:pathLst>
          </a:custGeom>
          <a:ln w="12700">
            <a:solidFill>
              <a:srgbClr val="92D05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42" name="直接连接符 951"/>
          <p:cNvSpPr/>
          <p:nvPr/>
        </p:nvSpPr>
        <p:spPr>
          <a:xfrm>
            <a:off x="374983" y="472454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743" name="连接符: 肘形 1026"/>
          <p:cNvSpPr/>
          <p:nvPr/>
        </p:nvSpPr>
        <p:spPr>
          <a:xfrm>
            <a:off x="374650" y="774700"/>
            <a:ext cx="5830570" cy="394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9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44" name="连接符: 肘形 1031"/>
          <p:cNvSpPr/>
          <p:nvPr/>
        </p:nvSpPr>
        <p:spPr>
          <a:xfrm>
            <a:off x="1591310" y="774700"/>
            <a:ext cx="4613910" cy="4607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27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45" name="连接符: 肘形 1034"/>
          <p:cNvSpPr/>
          <p:nvPr/>
        </p:nvSpPr>
        <p:spPr>
          <a:xfrm>
            <a:off x="374650" y="1026160"/>
            <a:ext cx="7277100" cy="3698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86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46" name="连接符: 肘形 1037"/>
          <p:cNvSpPr/>
          <p:nvPr/>
        </p:nvSpPr>
        <p:spPr>
          <a:xfrm>
            <a:off x="1591309" y="1026160"/>
            <a:ext cx="6060441" cy="4356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9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47" name="连接符: 肘形 1040"/>
          <p:cNvSpPr/>
          <p:nvPr/>
        </p:nvSpPr>
        <p:spPr>
          <a:xfrm>
            <a:off x="2462530" y="1389380"/>
            <a:ext cx="4458970" cy="2983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8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92D05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48" name="连接符: 肘形 1045"/>
          <p:cNvSpPr/>
          <p:nvPr/>
        </p:nvSpPr>
        <p:spPr>
          <a:xfrm>
            <a:off x="2462530" y="1530350"/>
            <a:ext cx="5189220" cy="1725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939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088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49" name="连接符: 肘形 1048"/>
          <p:cNvSpPr/>
          <p:nvPr/>
        </p:nvSpPr>
        <p:spPr>
          <a:xfrm>
            <a:off x="2462530" y="1781810"/>
            <a:ext cx="5189220" cy="1612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548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088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50" name="连接符: 肘形 1051"/>
          <p:cNvSpPr/>
          <p:nvPr/>
        </p:nvSpPr>
        <p:spPr>
          <a:xfrm>
            <a:off x="2462530" y="2033270"/>
            <a:ext cx="5189220" cy="1499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79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088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51" name="连接符: 肘形 1054"/>
          <p:cNvSpPr/>
          <p:nvPr/>
        </p:nvSpPr>
        <p:spPr>
          <a:xfrm>
            <a:off x="2462530" y="2286000"/>
            <a:ext cx="5189220" cy="1659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66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088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52" name="连接符: 肘形 1057"/>
          <p:cNvSpPr/>
          <p:nvPr/>
        </p:nvSpPr>
        <p:spPr>
          <a:xfrm>
            <a:off x="374650" y="2428240"/>
            <a:ext cx="7331711" cy="2296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29" y="3393"/>
                </a:moveTo>
                <a:lnTo>
                  <a:pt x="21600" y="3393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53" name="连接符: 肘形 1061"/>
          <p:cNvSpPr/>
          <p:nvPr/>
        </p:nvSpPr>
        <p:spPr>
          <a:xfrm>
            <a:off x="1591309" y="2788920"/>
            <a:ext cx="6187441" cy="25933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9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54" name="连接符: 肘形 1065"/>
          <p:cNvSpPr/>
          <p:nvPr/>
        </p:nvSpPr>
        <p:spPr>
          <a:xfrm>
            <a:off x="2462529" y="1277620"/>
            <a:ext cx="5111751" cy="1978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6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120" y="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55" name="连接符: 肘形 1070"/>
          <p:cNvSpPr/>
          <p:nvPr/>
        </p:nvSpPr>
        <p:spPr>
          <a:xfrm>
            <a:off x="2462530" y="3040380"/>
            <a:ext cx="5189220" cy="1871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049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088" y="0"/>
                </a:lnTo>
              </a:path>
            </a:pathLst>
          </a:custGeom>
          <a:ln w="12700">
            <a:solidFill>
              <a:srgbClr val="00B0F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56" name="连接符: 肘形 1076"/>
          <p:cNvSpPr/>
          <p:nvPr/>
        </p:nvSpPr>
        <p:spPr>
          <a:xfrm>
            <a:off x="2462530" y="2286000"/>
            <a:ext cx="3846830" cy="22123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33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817" y="0"/>
                </a:lnTo>
              </a:path>
            </a:pathLst>
          </a:custGeom>
          <a:ln w="12700">
            <a:solidFill>
              <a:srgbClr val="00B0F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57" name="连接符: 肘形 1084"/>
          <p:cNvSpPr/>
          <p:nvPr/>
        </p:nvSpPr>
        <p:spPr>
          <a:xfrm>
            <a:off x="2462529" y="3040379"/>
            <a:ext cx="5330191" cy="2009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80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033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58" name="连接符: 肘形 1088"/>
          <p:cNvSpPr/>
          <p:nvPr/>
        </p:nvSpPr>
        <p:spPr>
          <a:xfrm>
            <a:off x="2462529" y="3293109"/>
            <a:ext cx="5238751" cy="1894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45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068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59" name="连接符: 肘形 1092"/>
          <p:cNvSpPr/>
          <p:nvPr/>
        </p:nvSpPr>
        <p:spPr>
          <a:xfrm>
            <a:off x="2462529" y="1530350"/>
            <a:ext cx="3901441" cy="25831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476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777" y="0"/>
                </a:lnTo>
              </a:path>
            </a:pathLst>
          </a:custGeom>
          <a:ln w="12700">
            <a:solidFill>
              <a:srgbClr val="92D05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60" name="连接符: 肘形 1098"/>
          <p:cNvSpPr/>
          <p:nvPr/>
        </p:nvSpPr>
        <p:spPr>
          <a:xfrm>
            <a:off x="2462530" y="3040380"/>
            <a:ext cx="5416551" cy="228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128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000" y="0"/>
                </a:lnTo>
              </a:path>
            </a:pathLst>
          </a:custGeom>
          <a:ln w="12700">
            <a:solidFill>
              <a:srgbClr val="00B0F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61" name="连接符: 肘形 1102"/>
          <p:cNvSpPr/>
          <p:nvPr/>
        </p:nvSpPr>
        <p:spPr>
          <a:xfrm>
            <a:off x="2462529" y="3293109"/>
            <a:ext cx="5370831" cy="2170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8152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017" y="0"/>
                </a:lnTo>
              </a:path>
            </a:pathLst>
          </a:custGeom>
          <a:ln w="12700">
            <a:solidFill>
              <a:srgbClr val="00B0F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62" name="连接符: 肘形 1105"/>
          <p:cNvSpPr/>
          <p:nvPr/>
        </p:nvSpPr>
        <p:spPr>
          <a:xfrm>
            <a:off x="2462530" y="1781810"/>
            <a:ext cx="5189220" cy="2584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4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088" y="0"/>
                </a:lnTo>
              </a:path>
            </a:pathLst>
          </a:custGeom>
          <a:ln w="12700">
            <a:solidFill>
              <a:srgbClr val="00B0F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63" name="直接连接符 1115"/>
          <p:cNvSpPr/>
          <p:nvPr/>
        </p:nvSpPr>
        <p:spPr>
          <a:xfrm>
            <a:off x="2463659" y="3400496"/>
            <a:ext cx="1" cy="37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764" name="连接符: 肘形 1119"/>
          <p:cNvSpPr/>
          <p:nvPr/>
        </p:nvSpPr>
        <p:spPr>
          <a:xfrm>
            <a:off x="2462530" y="2033270"/>
            <a:ext cx="3751580" cy="260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335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888" y="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65" name="连接符: 肘形 1126"/>
          <p:cNvSpPr/>
          <p:nvPr/>
        </p:nvSpPr>
        <p:spPr>
          <a:xfrm>
            <a:off x="2462530" y="3040379"/>
            <a:ext cx="3811271" cy="24231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796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843" y="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66" name="连接符: 肘形 1130"/>
          <p:cNvSpPr/>
          <p:nvPr/>
        </p:nvSpPr>
        <p:spPr>
          <a:xfrm>
            <a:off x="2462529" y="3293110"/>
            <a:ext cx="3679191" cy="2308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016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945" y="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67" name="连接符: 肘形 1134"/>
          <p:cNvSpPr/>
          <p:nvPr/>
        </p:nvSpPr>
        <p:spPr>
          <a:xfrm>
            <a:off x="2462530" y="3040379"/>
            <a:ext cx="5189220" cy="2561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279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088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68" name="连接符: 肘形 1137"/>
          <p:cNvSpPr/>
          <p:nvPr/>
        </p:nvSpPr>
        <p:spPr>
          <a:xfrm>
            <a:off x="2462530" y="3293110"/>
            <a:ext cx="5189220" cy="2446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675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088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69" name="连接符: 肘形 1140"/>
          <p:cNvSpPr/>
          <p:nvPr/>
        </p:nvSpPr>
        <p:spPr>
          <a:xfrm>
            <a:off x="2462530" y="2286000"/>
            <a:ext cx="5043170" cy="2901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33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149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70" name="连接符: 肘形 1145"/>
          <p:cNvSpPr/>
          <p:nvPr/>
        </p:nvSpPr>
        <p:spPr>
          <a:xfrm>
            <a:off x="2462530" y="2428240"/>
            <a:ext cx="5201920" cy="2376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3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2309"/>
                </a:lnTo>
              </a:path>
            </a:pathLst>
          </a:custGeom>
          <a:ln w="12700">
            <a:solidFill>
              <a:schemeClr val="accent6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71" name="连接符: 肘形 1154"/>
          <p:cNvSpPr/>
          <p:nvPr/>
        </p:nvSpPr>
        <p:spPr>
          <a:xfrm>
            <a:off x="2462529" y="2176780"/>
            <a:ext cx="5057141" cy="2627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3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2088"/>
                </a:lnTo>
              </a:path>
            </a:pathLst>
          </a:custGeom>
          <a:ln w="12700">
            <a:solidFill>
              <a:schemeClr val="accent6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72" name="直接连接符 1158"/>
          <p:cNvSpPr/>
          <p:nvPr/>
        </p:nvSpPr>
        <p:spPr>
          <a:xfrm>
            <a:off x="2463659" y="4868188"/>
            <a:ext cx="1" cy="124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773" name="连接符: 肘形 1161"/>
          <p:cNvSpPr/>
          <p:nvPr/>
        </p:nvSpPr>
        <p:spPr>
          <a:xfrm>
            <a:off x="2462530" y="1432560"/>
            <a:ext cx="6675120" cy="4127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3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18629"/>
                </a:lnTo>
              </a:path>
            </a:pathLst>
          </a:custGeom>
          <a:ln w="12700">
            <a:solidFill>
              <a:schemeClr val="accent6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74" name="直接连接符 1165"/>
          <p:cNvSpPr/>
          <p:nvPr/>
        </p:nvSpPr>
        <p:spPr>
          <a:xfrm>
            <a:off x="2463659" y="5371924"/>
            <a:ext cx="1" cy="124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6200" y="0"/>
                </a:moveTo>
                <a:cubicBezTo>
                  <a:pt x="-5400" y="7200"/>
                  <a:pt x="-5400" y="14400"/>
                  <a:pt x="16200" y="21600"/>
                </a:cubicBez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775" name="连接符: 肘形 1168"/>
          <p:cNvSpPr/>
          <p:nvPr/>
        </p:nvSpPr>
        <p:spPr>
          <a:xfrm>
            <a:off x="2462530" y="1827529"/>
            <a:ext cx="6592570" cy="3983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18522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76" name="连接符: 肘形 1171"/>
          <p:cNvSpPr/>
          <p:nvPr/>
        </p:nvSpPr>
        <p:spPr>
          <a:xfrm>
            <a:off x="2462529" y="1564640"/>
            <a:ext cx="6816091" cy="4246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17434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77" name="连接符: 肘形 1176"/>
          <p:cNvSpPr/>
          <p:nvPr/>
        </p:nvSpPr>
        <p:spPr>
          <a:xfrm>
            <a:off x="2462530" y="1695450"/>
            <a:ext cx="6724651" cy="4367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1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16305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78" name="连接符: 肘形 1180"/>
          <p:cNvSpPr/>
          <p:nvPr/>
        </p:nvSpPr>
        <p:spPr>
          <a:xfrm>
            <a:off x="2462530" y="1959610"/>
            <a:ext cx="6865620" cy="4103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8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17288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79" name="连接符: 肘形 1184"/>
          <p:cNvSpPr/>
          <p:nvPr/>
        </p:nvSpPr>
        <p:spPr>
          <a:xfrm>
            <a:off x="2964180" y="774700"/>
            <a:ext cx="4855211" cy="5288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80" name="连接符: 肘形 1189"/>
          <p:cNvSpPr/>
          <p:nvPr/>
        </p:nvSpPr>
        <p:spPr>
          <a:xfrm>
            <a:off x="2462530" y="1827530"/>
            <a:ext cx="6529070" cy="4488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15231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81" name="连接符: 肘形 1193"/>
          <p:cNvSpPr/>
          <p:nvPr/>
        </p:nvSpPr>
        <p:spPr>
          <a:xfrm>
            <a:off x="2462530" y="2090420"/>
            <a:ext cx="6629401" cy="42252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4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1612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82" name="连接符: 肘形 1197"/>
          <p:cNvSpPr/>
          <p:nvPr/>
        </p:nvSpPr>
        <p:spPr>
          <a:xfrm>
            <a:off x="2964180" y="1026160"/>
            <a:ext cx="4883151" cy="5289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83" name="连接符: 肘形 1201"/>
          <p:cNvSpPr/>
          <p:nvPr/>
        </p:nvSpPr>
        <p:spPr>
          <a:xfrm>
            <a:off x="2462529" y="2617470"/>
            <a:ext cx="5228591" cy="3949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2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18495"/>
                </a:lnTo>
              </a:path>
            </a:pathLst>
          </a:custGeom>
          <a:ln w="12700">
            <a:solidFill>
              <a:srgbClr val="00B0F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84" name="连接符: 肘形 1208"/>
          <p:cNvSpPr/>
          <p:nvPr/>
        </p:nvSpPr>
        <p:spPr>
          <a:xfrm>
            <a:off x="2964180" y="1530349"/>
            <a:ext cx="4855211" cy="4785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0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85" name="连接符: 肘形 1212"/>
          <p:cNvSpPr/>
          <p:nvPr/>
        </p:nvSpPr>
        <p:spPr>
          <a:xfrm>
            <a:off x="2462530" y="1656080"/>
            <a:ext cx="5365751" cy="264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8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6314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86" name="连接符: 肘形 1217"/>
          <p:cNvSpPr/>
          <p:nvPr/>
        </p:nvSpPr>
        <p:spPr>
          <a:xfrm>
            <a:off x="1908810" y="2158999"/>
            <a:ext cx="5829301" cy="26835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052" y="21600"/>
                </a:lnTo>
                <a:lnTo>
                  <a:pt x="2052" y="15722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87" name="连接符: 肘形 1222"/>
          <p:cNvSpPr/>
          <p:nvPr/>
        </p:nvSpPr>
        <p:spPr>
          <a:xfrm>
            <a:off x="1908809" y="2286000"/>
            <a:ext cx="5755641" cy="2413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078" y="21600"/>
                </a:lnTo>
                <a:lnTo>
                  <a:pt x="2078" y="14085"/>
                </a:lnTo>
              </a:path>
            </a:pathLst>
          </a:custGeom>
          <a:ln w="12700">
            <a:solidFill>
              <a:srgbClr val="7030A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88" name="连接符: 肘形 1225"/>
          <p:cNvSpPr/>
          <p:nvPr/>
        </p:nvSpPr>
        <p:spPr>
          <a:xfrm>
            <a:off x="1908809" y="2286000"/>
            <a:ext cx="5755641" cy="2688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078" y="21600"/>
                </a:lnTo>
                <a:lnTo>
                  <a:pt x="2078" y="14672"/>
                </a:lnTo>
              </a:path>
            </a:pathLst>
          </a:custGeom>
          <a:ln w="12700">
            <a:solidFill>
              <a:srgbClr val="7030A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89" name="连接符: 肘形 1228"/>
          <p:cNvSpPr/>
          <p:nvPr/>
        </p:nvSpPr>
        <p:spPr>
          <a:xfrm>
            <a:off x="1908809" y="2286000"/>
            <a:ext cx="5755641" cy="2827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078" y="21600"/>
                </a:lnTo>
                <a:lnTo>
                  <a:pt x="2078" y="15875"/>
                </a:lnTo>
              </a:path>
            </a:pathLst>
          </a:custGeom>
          <a:ln w="12700">
            <a:solidFill>
              <a:srgbClr val="7030A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90" name="连接符: 肘形 1231"/>
          <p:cNvSpPr/>
          <p:nvPr/>
        </p:nvSpPr>
        <p:spPr>
          <a:xfrm>
            <a:off x="1906269" y="2286000"/>
            <a:ext cx="7231381" cy="1911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21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8" y="0"/>
                </a:lnTo>
              </a:path>
            </a:pathLst>
          </a:custGeom>
          <a:ln w="12700">
            <a:solidFill>
              <a:srgbClr val="7030A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91" name="直接连接符 1238"/>
          <p:cNvSpPr/>
          <p:nvPr/>
        </p:nvSpPr>
        <p:spPr>
          <a:xfrm>
            <a:off x="1908881" y="2286009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792" name="连接符: 肘形 1241"/>
          <p:cNvSpPr/>
          <p:nvPr/>
        </p:nvSpPr>
        <p:spPr>
          <a:xfrm>
            <a:off x="1860550" y="2537460"/>
            <a:ext cx="7190740" cy="4029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3315" y="2160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93" name="连接符: 肘形 1245"/>
          <p:cNvSpPr/>
          <p:nvPr/>
        </p:nvSpPr>
        <p:spPr>
          <a:xfrm>
            <a:off x="1860550" y="1530350"/>
            <a:ext cx="7277100" cy="2404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048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3615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94" name="连接符: 肘形 1248"/>
          <p:cNvSpPr/>
          <p:nvPr/>
        </p:nvSpPr>
        <p:spPr>
          <a:xfrm>
            <a:off x="1860550" y="1656079"/>
            <a:ext cx="7277100" cy="240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902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3615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95" name="连接符: 肘形 1251"/>
          <p:cNvSpPr/>
          <p:nvPr/>
        </p:nvSpPr>
        <p:spPr>
          <a:xfrm>
            <a:off x="1860550" y="2159000"/>
            <a:ext cx="7277100" cy="2038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01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43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96" name="连接符: 肘形 1254"/>
          <p:cNvSpPr/>
          <p:nvPr/>
        </p:nvSpPr>
        <p:spPr>
          <a:xfrm>
            <a:off x="1860550" y="2286000"/>
            <a:ext cx="7104380" cy="20434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658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47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797" name="直接连接符 1261"/>
          <p:cNvSpPr/>
          <p:nvPr/>
        </p:nvSpPr>
        <p:spPr>
          <a:xfrm>
            <a:off x="1881728" y="2663811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798" name="直接连接符 1265"/>
          <p:cNvSpPr/>
          <p:nvPr/>
        </p:nvSpPr>
        <p:spPr>
          <a:xfrm>
            <a:off x="3021612" y="3671283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799" name="连接符: 肘形 1269"/>
          <p:cNvSpPr/>
          <p:nvPr/>
        </p:nvSpPr>
        <p:spPr>
          <a:xfrm>
            <a:off x="1884679" y="3911600"/>
            <a:ext cx="7485381" cy="892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360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3313" y="21600"/>
                </a:lnTo>
              </a:path>
            </a:pathLst>
          </a:custGeom>
          <a:ln w="12700">
            <a:solidFill>
              <a:srgbClr val="00B0F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00" name="连接符: 肘形 1274"/>
          <p:cNvSpPr/>
          <p:nvPr/>
        </p:nvSpPr>
        <p:spPr>
          <a:xfrm>
            <a:off x="1884679" y="3784600"/>
            <a:ext cx="7266941" cy="894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419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718" y="21600"/>
                </a:lnTo>
              </a:path>
            </a:pathLst>
          </a:custGeom>
          <a:ln w="12700">
            <a:solidFill>
              <a:srgbClr val="00B0F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01" name="连接符: 肘形 1277"/>
          <p:cNvSpPr/>
          <p:nvPr/>
        </p:nvSpPr>
        <p:spPr>
          <a:xfrm>
            <a:off x="1860550" y="3796029"/>
            <a:ext cx="7190740" cy="2244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43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3487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02" name="直接连接符 1284"/>
          <p:cNvSpPr/>
          <p:nvPr/>
        </p:nvSpPr>
        <p:spPr>
          <a:xfrm>
            <a:off x="1861256" y="4049085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803" name="连接符: 肘形 1287"/>
          <p:cNvSpPr/>
          <p:nvPr/>
        </p:nvSpPr>
        <p:spPr>
          <a:xfrm>
            <a:off x="1860550" y="3796030"/>
            <a:ext cx="7231380" cy="2376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54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3467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04" name="连接符: 肘形 1291"/>
          <p:cNvSpPr/>
          <p:nvPr/>
        </p:nvSpPr>
        <p:spPr>
          <a:xfrm>
            <a:off x="1860550" y="3923030"/>
            <a:ext cx="5922011" cy="2381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88" y="21600"/>
                </a:lnTo>
                <a:lnTo>
                  <a:pt x="88" y="2281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05" name="连接符: 肘形 1295"/>
          <p:cNvSpPr/>
          <p:nvPr/>
        </p:nvSpPr>
        <p:spPr>
          <a:xfrm>
            <a:off x="1860550" y="1026160"/>
            <a:ext cx="8763000" cy="2769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49" y="19639"/>
                </a:moveTo>
                <a:lnTo>
                  <a:pt x="21600" y="19639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06" name="直接连接符 1300"/>
          <p:cNvSpPr/>
          <p:nvPr/>
        </p:nvSpPr>
        <p:spPr>
          <a:xfrm>
            <a:off x="1861256" y="3545349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807" name="连接符: 肘形 1305"/>
          <p:cNvSpPr/>
          <p:nvPr/>
        </p:nvSpPr>
        <p:spPr>
          <a:xfrm>
            <a:off x="1860550" y="3544570"/>
            <a:ext cx="7391400" cy="504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15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12700">
            <a:solidFill>
              <a:srgbClr val="7030A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08" name="连接符: 肘形 1309"/>
          <p:cNvSpPr/>
          <p:nvPr/>
        </p:nvSpPr>
        <p:spPr>
          <a:xfrm>
            <a:off x="1860550" y="3544570"/>
            <a:ext cx="7291070" cy="378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65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12700">
            <a:solidFill>
              <a:srgbClr val="7030A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09" name="连接符: 肘形 1312"/>
          <p:cNvSpPr/>
          <p:nvPr/>
        </p:nvSpPr>
        <p:spPr>
          <a:xfrm>
            <a:off x="3097529" y="1907540"/>
            <a:ext cx="8282941" cy="16370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3707"/>
                </a:move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10" name="连接符: 肘形 1316"/>
          <p:cNvSpPr/>
          <p:nvPr/>
        </p:nvSpPr>
        <p:spPr>
          <a:xfrm>
            <a:off x="5435599" y="2946400"/>
            <a:ext cx="5944871" cy="2379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19782" y="21600"/>
                </a:lnTo>
              </a:path>
            </a:pathLst>
          </a:custGeom>
          <a:ln w="12700">
            <a:solidFill>
              <a:srgbClr val="92D05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11" name="连接符: 肘形 1320"/>
          <p:cNvSpPr/>
          <p:nvPr/>
        </p:nvSpPr>
        <p:spPr>
          <a:xfrm>
            <a:off x="3078479" y="3636009"/>
            <a:ext cx="8301991" cy="15455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lnTo>
                  <a:pt x="21600" y="19843"/>
                </a:lnTo>
              </a:path>
            </a:pathLst>
          </a:custGeom>
          <a:ln w="12700">
            <a:solidFill>
              <a:srgbClr val="92D05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12" name="连接符: 肘形 1323"/>
          <p:cNvSpPr/>
          <p:nvPr/>
        </p:nvSpPr>
        <p:spPr>
          <a:xfrm>
            <a:off x="2462529" y="4019550"/>
            <a:ext cx="8917941" cy="1666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  <a:lnTo>
                  <a:pt x="21600" y="16118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13" name="连接符: 肘形 1337"/>
          <p:cNvSpPr/>
          <p:nvPr/>
        </p:nvSpPr>
        <p:spPr>
          <a:xfrm>
            <a:off x="1860550" y="3670300"/>
            <a:ext cx="7418070" cy="1637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3443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14" name="连接符: 肘形 1342"/>
          <p:cNvSpPr/>
          <p:nvPr/>
        </p:nvSpPr>
        <p:spPr>
          <a:xfrm>
            <a:off x="1880869" y="2663190"/>
            <a:ext cx="7434581" cy="302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15" name="连接符: 肘形 1346"/>
          <p:cNvSpPr/>
          <p:nvPr/>
        </p:nvSpPr>
        <p:spPr>
          <a:xfrm>
            <a:off x="2462529" y="2914650"/>
            <a:ext cx="6689091" cy="27711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1989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16" name="连接符: 肘形 1349"/>
          <p:cNvSpPr/>
          <p:nvPr/>
        </p:nvSpPr>
        <p:spPr>
          <a:xfrm>
            <a:off x="1880870" y="2663190"/>
            <a:ext cx="7270750" cy="2518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58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00B0F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17" name="连接符: 肘形 1352"/>
          <p:cNvSpPr/>
          <p:nvPr/>
        </p:nvSpPr>
        <p:spPr>
          <a:xfrm>
            <a:off x="1860550" y="4048760"/>
            <a:ext cx="7291070" cy="1385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92D05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18" name="连接符: 肘形 1358"/>
          <p:cNvSpPr/>
          <p:nvPr/>
        </p:nvSpPr>
        <p:spPr>
          <a:xfrm>
            <a:off x="1860550" y="3923030"/>
            <a:ext cx="7291070" cy="1762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7030A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19" name="连接符: 肘形 1361"/>
          <p:cNvSpPr/>
          <p:nvPr/>
        </p:nvSpPr>
        <p:spPr>
          <a:xfrm>
            <a:off x="976629" y="3544570"/>
            <a:ext cx="10403841" cy="2141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9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lnTo>
                  <a:pt x="21600" y="15246"/>
                </a:lnTo>
              </a:path>
            </a:pathLst>
          </a:custGeom>
          <a:ln w="12700">
            <a:solidFill>
              <a:srgbClr val="7030A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20" name="连接符: 肘形 1365"/>
          <p:cNvSpPr/>
          <p:nvPr/>
        </p:nvSpPr>
        <p:spPr>
          <a:xfrm>
            <a:off x="1884679" y="2374900"/>
            <a:ext cx="7266941" cy="2795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92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3906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21" name="连接符: 肘形 1369"/>
          <p:cNvSpPr/>
          <p:nvPr/>
        </p:nvSpPr>
        <p:spPr>
          <a:xfrm>
            <a:off x="1884679" y="4174490"/>
            <a:ext cx="7266941" cy="1762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11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22" name="连接符: 肘形 1372"/>
          <p:cNvSpPr/>
          <p:nvPr/>
        </p:nvSpPr>
        <p:spPr>
          <a:xfrm>
            <a:off x="1884679" y="4174490"/>
            <a:ext cx="7266941" cy="1888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31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23" name="连接符: 肘形 1377"/>
          <p:cNvSpPr/>
          <p:nvPr/>
        </p:nvSpPr>
        <p:spPr>
          <a:xfrm>
            <a:off x="1908810" y="3923030"/>
            <a:ext cx="8714740" cy="2139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68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15255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24" name="连接符: 肘形 1383"/>
          <p:cNvSpPr/>
          <p:nvPr/>
        </p:nvSpPr>
        <p:spPr>
          <a:xfrm>
            <a:off x="1877060" y="4174490"/>
            <a:ext cx="8688071" cy="2014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87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16207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25" name="连接符: 肘形 1387"/>
          <p:cNvSpPr/>
          <p:nvPr/>
        </p:nvSpPr>
        <p:spPr>
          <a:xfrm>
            <a:off x="1884680" y="4174490"/>
            <a:ext cx="7302501" cy="2014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531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26" name="连接符: 肘形 1392"/>
          <p:cNvSpPr/>
          <p:nvPr/>
        </p:nvSpPr>
        <p:spPr>
          <a:xfrm>
            <a:off x="3051809" y="4682490"/>
            <a:ext cx="7385051" cy="1633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318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27" name="连接符: 肘形 1395"/>
          <p:cNvSpPr/>
          <p:nvPr/>
        </p:nvSpPr>
        <p:spPr>
          <a:xfrm>
            <a:off x="2462530" y="3293110"/>
            <a:ext cx="8261351" cy="3022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41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9902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28" name="连接符: 肘形 1400"/>
          <p:cNvSpPr/>
          <p:nvPr/>
        </p:nvSpPr>
        <p:spPr>
          <a:xfrm>
            <a:off x="3032760" y="3418840"/>
            <a:ext cx="7768591" cy="2896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10331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29" name="连接符: 肘形 1404"/>
          <p:cNvSpPr/>
          <p:nvPr/>
        </p:nvSpPr>
        <p:spPr>
          <a:xfrm>
            <a:off x="2462530" y="3796030"/>
            <a:ext cx="8011161" cy="2645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1661" y="0"/>
                </a:lnTo>
                <a:lnTo>
                  <a:pt x="1661" y="11313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30" name="连接符: 肘形 1408"/>
          <p:cNvSpPr/>
          <p:nvPr/>
        </p:nvSpPr>
        <p:spPr>
          <a:xfrm>
            <a:off x="2462530" y="4048759"/>
            <a:ext cx="8201661" cy="2392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14778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31" name="连接符: 肘形 1412"/>
          <p:cNvSpPr/>
          <p:nvPr/>
        </p:nvSpPr>
        <p:spPr>
          <a:xfrm>
            <a:off x="4450080" y="996950"/>
            <a:ext cx="6319520" cy="41846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3530" y="21600"/>
                </a:lnTo>
                <a:lnTo>
                  <a:pt x="13530" y="7113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32" name="连接符: 肘形 1417"/>
          <p:cNvSpPr/>
          <p:nvPr/>
        </p:nvSpPr>
        <p:spPr>
          <a:xfrm>
            <a:off x="1880869" y="2663190"/>
            <a:ext cx="7129781" cy="3778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2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33" name="连接符: 肘形 1421"/>
          <p:cNvSpPr/>
          <p:nvPr/>
        </p:nvSpPr>
        <p:spPr>
          <a:xfrm>
            <a:off x="2462530" y="2914650"/>
            <a:ext cx="6588761" cy="3526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2019" y="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34" name="连接符: 肘形 1427"/>
          <p:cNvSpPr/>
          <p:nvPr/>
        </p:nvSpPr>
        <p:spPr>
          <a:xfrm>
            <a:off x="1884679" y="774700"/>
            <a:ext cx="6523991" cy="5036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49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458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35" name="连接符: 肘形 1431"/>
          <p:cNvSpPr/>
          <p:nvPr/>
        </p:nvSpPr>
        <p:spPr>
          <a:xfrm>
            <a:off x="2462529" y="996950"/>
            <a:ext cx="6689091" cy="4133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18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8706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1988" name="连接符: 肘形 1434"/>
          <p:cNvSpPr/>
          <p:nvPr/>
        </p:nvSpPr>
        <p:spPr>
          <a:xfrm rot="10800000">
            <a:off x="8909563" y="4569974"/>
            <a:ext cx="484666" cy="1494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836" name="连接符: 肘形 1441"/>
          <p:cNvSpPr/>
          <p:nvPr/>
        </p:nvSpPr>
        <p:spPr>
          <a:xfrm>
            <a:off x="3133090" y="1219200"/>
            <a:ext cx="7421880" cy="4718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3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37" name="连接符: 肘形 1445"/>
          <p:cNvSpPr/>
          <p:nvPr/>
        </p:nvSpPr>
        <p:spPr>
          <a:xfrm>
            <a:off x="1906270" y="1219200"/>
            <a:ext cx="7340600" cy="41681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485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618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38" name="连接符: 肘形 1449"/>
          <p:cNvSpPr/>
          <p:nvPr/>
        </p:nvSpPr>
        <p:spPr>
          <a:xfrm>
            <a:off x="3106420" y="1442720"/>
            <a:ext cx="7571741" cy="4620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3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12700">
            <a:solidFill>
              <a:srgbClr val="92D05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39" name="连接符: 肘形 1453"/>
          <p:cNvSpPr/>
          <p:nvPr/>
        </p:nvSpPr>
        <p:spPr>
          <a:xfrm>
            <a:off x="3078480" y="1442720"/>
            <a:ext cx="7545070" cy="4745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12700">
            <a:solidFill>
              <a:srgbClr val="92D05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40" name="连接符: 肘形 1456"/>
          <p:cNvSpPr/>
          <p:nvPr/>
        </p:nvSpPr>
        <p:spPr>
          <a:xfrm>
            <a:off x="3051810" y="1442720"/>
            <a:ext cx="7571741" cy="4872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89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12700">
            <a:solidFill>
              <a:srgbClr val="92D05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41" name="连接符: 肘形 1459"/>
          <p:cNvSpPr/>
          <p:nvPr/>
        </p:nvSpPr>
        <p:spPr>
          <a:xfrm>
            <a:off x="2462530" y="1442720"/>
            <a:ext cx="6830061" cy="4998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86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12700">
            <a:solidFill>
              <a:srgbClr val="92D05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42" name="连接符: 肘形 1463"/>
          <p:cNvSpPr/>
          <p:nvPr/>
        </p:nvSpPr>
        <p:spPr>
          <a:xfrm>
            <a:off x="4450080" y="1442720"/>
            <a:ext cx="4728210" cy="4620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1290" y="21600"/>
                </a:lnTo>
                <a:lnTo>
                  <a:pt x="11290" y="15146"/>
                </a:lnTo>
              </a:path>
            </a:pathLst>
          </a:custGeom>
          <a:ln w="12700">
            <a:solidFill>
              <a:srgbClr val="92D05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43" name="连接符: 肘形 1466"/>
          <p:cNvSpPr/>
          <p:nvPr/>
        </p:nvSpPr>
        <p:spPr>
          <a:xfrm>
            <a:off x="3949700" y="774699"/>
            <a:ext cx="5247640" cy="5414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919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060" y="0"/>
                </a:lnTo>
              </a:path>
            </a:pathLst>
          </a:custGeom>
          <a:ln w="12700">
            <a:solidFill>
              <a:srgbClr val="92D05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44" name="连接符: 肘形 1470"/>
          <p:cNvSpPr/>
          <p:nvPr/>
        </p:nvSpPr>
        <p:spPr>
          <a:xfrm>
            <a:off x="3949700" y="996949"/>
            <a:ext cx="5393690" cy="5318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68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2004" y="0"/>
                </a:lnTo>
              </a:path>
            </a:pathLst>
          </a:custGeom>
          <a:ln w="12700">
            <a:solidFill>
              <a:srgbClr val="92D05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45" name="直接连接符 1474"/>
          <p:cNvSpPr/>
          <p:nvPr/>
        </p:nvSpPr>
        <p:spPr>
          <a:xfrm>
            <a:off x="3949933" y="1283912"/>
            <a:ext cx="1" cy="95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846" name="连接符: 肘形 1477"/>
          <p:cNvSpPr/>
          <p:nvPr/>
        </p:nvSpPr>
        <p:spPr>
          <a:xfrm>
            <a:off x="3949700" y="1442720"/>
            <a:ext cx="6892290" cy="2227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938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568" y="0"/>
                </a:lnTo>
              </a:path>
            </a:pathLst>
          </a:custGeom>
          <a:ln w="12700">
            <a:solidFill>
              <a:srgbClr val="7030A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47" name="直接连接符 1481"/>
          <p:cNvSpPr/>
          <p:nvPr/>
        </p:nvSpPr>
        <p:spPr>
          <a:xfrm>
            <a:off x="3949933" y="1952330"/>
            <a:ext cx="1" cy="95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848" name="连接符: 肘形 1484"/>
          <p:cNvSpPr/>
          <p:nvPr/>
        </p:nvSpPr>
        <p:spPr>
          <a:xfrm>
            <a:off x="3949700" y="1084580"/>
            <a:ext cx="8159750" cy="1471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10865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49" name="连接符: 肘形 1491"/>
          <p:cNvSpPr/>
          <p:nvPr/>
        </p:nvSpPr>
        <p:spPr>
          <a:xfrm>
            <a:off x="3949700" y="1187450"/>
            <a:ext cx="8159750" cy="136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13565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50" name="连接符: 肘形 1494"/>
          <p:cNvSpPr/>
          <p:nvPr/>
        </p:nvSpPr>
        <p:spPr>
          <a:xfrm>
            <a:off x="3949700" y="1187449"/>
            <a:ext cx="8074661" cy="1592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39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8647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51" name="连接符: 肘形 1498"/>
          <p:cNvSpPr/>
          <p:nvPr/>
        </p:nvSpPr>
        <p:spPr>
          <a:xfrm>
            <a:off x="3949700" y="1291590"/>
            <a:ext cx="8017511" cy="14884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8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10966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52" name="连接符: 肘形 1502"/>
          <p:cNvSpPr/>
          <p:nvPr/>
        </p:nvSpPr>
        <p:spPr>
          <a:xfrm>
            <a:off x="1017270" y="1755139"/>
            <a:ext cx="7391400" cy="1784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32" y="15097"/>
                </a:moveTo>
                <a:lnTo>
                  <a:pt x="21600" y="15097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rgbClr val="92D05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53" name="连接符: 肘形 1506"/>
          <p:cNvSpPr/>
          <p:nvPr/>
        </p:nvSpPr>
        <p:spPr>
          <a:xfrm>
            <a:off x="3949700" y="2429510"/>
            <a:ext cx="6714490" cy="1686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369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610" y="2160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54" name="连接符: 肘形 1512"/>
          <p:cNvSpPr/>
          <p:nvPr/>
        </p:nvSpPr>
        <p:spPr>
          <a:xfrm>
            <a:off x="1017270" y="1858010"/>
            <a:ext cx="6861811" cy="1681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6" y="17554"/>
                </a:moveTo>
                <a:lnTo>
                  <a:pt x="21600" y="17554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rgbClr val="00B0F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55" name="连接符: 肘形 1516"/>
          <p:cNvSpPr/>
          <p:nvPr/>
        </p:nvSpPr>
        <p:spPr>
          <a:xfrm>
            <a:off x="3949700" y="2532379"/>
            <a:ext cx="8159750" cy="15836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623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325" y="2160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56" name="连接符: 肘形 1519"/>
          <p:cNvSpPr/>
          <p:nvPr/>
        </p:nvSpPr>
        <p:spPr>
          <a:xfrm>
            <a:off x="3949700" y="2636520"/>
            <a:ext cx="8094980" cy="1479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165"/>
                </a:moveTo>
                <a:lnTo>
                  <a:pt x="0" y="0"/>
                </a:lnTo>
                <a:lnTo>
                  <a:pt x="21600" y="0"/>
                </a:lnTo>
                <a:lnTo>
                  <a:pt x="21600" y="21600"/>
                </a:lnTo>
                <a:lnTo>
                  <a:pt x="1335" y="2160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57" name="连接符: 肘形 1523"/>
          <p:cNvSpPr/>
          <p:nvPr/>
        </p:nvSpPr>
        <p:spPr>
          <a:xfrm>
            <a:off x="1880870" y="2663190"/>
            <a:ext cx="8013700" cy="12306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25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58" name="连接符: 肘形 1527"/>
          <p:cNvSpPr/>
          <p:nvPr/>
        </p:nvSpPr>
        <p:spPr>
          <a:xfrm>
            <a:off x="1880870" y="2663190"/>
            <a:ext cx="8013700" cy="14528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25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59" name="连接符: 肘形 1530"/>
          <p:cNvSpPr/>
          <p:nvPr/>
        </p:nvSpPr>
        <p:spPr>
          <a:xfrm>
            <a:off x="1017270" y="2272029"/>
            <a:ext cx="7391400" cy="1844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32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14846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60" name="连接符: 肘形 1533"/>
          <p:cNvSpPr/>
          <p:nvPr/>
        </p:nvSpPr>
        <p:spPr>
          <a:xfrm>
            <a:off x="976629" y="1808479"/>
            <a:ext cx="7432041" cy="46951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95" y="10616"/>
                </a:moveTo>
                <a:lnTo>
                  <a:pt x="21600" y="10616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61" name="直接连接符 1539"/>
          <p:cNvSpPr/>
          <p:nvPr/>
        </p:nvSpPr>
        <p:spPr>
          <a:xfrm>
            <a:off x="3949933" y="4180390"/>
            <a:ext cx="1" cy="95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862" name="连接符: 肘形 1545"/>
          <p:cNvSpPr/>
          <p:nvPr/>
        </p:nvSpPr>
        <p:spPr>
          <a:xfrm>
            <a:off x="1017270" y="2374900"/>
            <a:ext cx="7391400" cy="1964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32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12804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63" name="连接符: 肘形 1548"/>
          <p:cNvSpPr/>
          <p:nvPr/>
        </p:nvSpPr>
        <p:spPr>
          <a:xfrm>
            <a:off x="3949700" y="1389380"/>
            <a:ext cx="2971800" cy="3293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76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64" name="连接符: 肘形 1551"/>
          <p:cNvSpPr/>
          <p:nvPr/>
        </p:nvSpPr>
        <p:spPr>
          <a:xfrm>
            <a:off x="4450080" y="774700"/>
            <a:ext cx="6187440" cy="37871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65" name="连接符: 肘形 1554"/>
          <p:cNvSpPr/>
          <p:nvPr/>
        </p:nvSpPr>
        <p:spPr>
          <a:xfrm>
            <a:off x="1908810" y="2286000"/>
            <a:ext cx="7275831" cy="2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44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66" name="连接符: 肘形 1558"/>
          <p:cNvSpPr/>
          <p:nvPr/>
        </p:nvSpPr>
        <p:spPr>
          <a:xfrm>
            <a:off x="3949700" y="1442720"/>
            <a:ext cx="8159750" cy="36588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101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325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67" name="连接符: 肘形 1562"/>
          <p:cNvSpPr/>
          <p:nvPr/>
        </p:nvSpPr>
        <p:spPr>
          <a:xfrm>
            <a:off x="1860550" y="2537460"/>
            <a:ext cx="10196831" cy="2246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85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68" name="连接符: 肘形 1566"/>
          <p:cNvSpPr/>
          <p:nvPr/>
        </p:nvSpPr>
        <p:spPr>
          <a:xfrm>
            <a:off x="2964179" y="3040380"/>
            <a:ext cx="6187441" cy="1967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87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00B0F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69" name="连接符: 肘形 1570"/>
          <p:cNvSpPr/>
          <p:nvPr/>
        </p:nvSpPr>
        <p:spPr>
          <a:xfrm>
            <a:off x="2964179" y="3293110"/>
            <a:ext cx="6187441" cy="1714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187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</a:path>
            </a:pathLst>
          </a:custGeom>
          <a:ln w="12700">
            <a:solidFill>
              <a:srgbClr val="00B0F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70" name="连接符: 肘形 1573"/>
          <p:cNvSpPr/>
          <p:nvPr/>
        </p:nvSpPr>
        <p:spPr>
          <a:xfrm>
            <a:off x="1860550" y="2222499"/>
            <a:ext cx="8776970" cy="27851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73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12204"/>
                </a:lnTo>
              </a:path>
            </a:pathLst>
          </a:custGeom>
          <a:ln w="12700">
            <a:solidFill>
              <a:srgbClr val="00B0F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71" name="连接符: 肘形 1576"/>
          <p:cNvSpPr/>
          <p:nvPr/>
        </p:nvSpPr>
        <p:spPr>
          <a:xfrm>
            <a:off x="1860550" y="2348230"/>
            <a:ext cx="8710931" cy="2659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21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10738"/>
                </a:lnTo>
              </a:path>
            </a:pathLst>
          </a:custGeom>
          <a:ln w="12700">
            <a:solidFill>
              <a:srgbClr val="00B0F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72" name="连接符: 肘形 1580"/>
          <p:cNvSpPr/>
          <p:nvPr/>
        </p:nvSpPr>
        <p:spPr>
          <a:xfrm>
            <a:off x="3949700" y="3567430"/>
            <a:ext cx="7979411" cy="1662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5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lnTo>
                  <a:pt x="0" y="12095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73" name="直接连接符 1587"/>
          <p:cNvSpPr/>
          <p:nvPr/>
        </p:nvSpPr>
        <p:spPr>
          <a:xfrm>
            <a:off x="3949933" y="5071614"/>
            <a:ext cx="1" cy="52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874" name="连接符: 肘形 1590"/>
          <p:cNvSpPr/>
          <p:nvPr/>
        </p:nvSpPr>
        <p:spPr>
          <a:xfrm>
            <a:off x="3949700" y="1998979"/>
            <a:ext cx="8036561" cy="4345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345" y="2160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75" name="直接连接符 1594"/>
          <p:cNvSpPr/>
          <p:nvPr/>
        </p:nvSpPr>
        <p:spPr>
          <a:xfrm>
            <a:off x="3949933" y="5740032"/>
            <a:ext cx="1" cy="95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876" name="连接符: 肘形 1600"/>
          <p:cNvSpPr/>
          <p:nvPr/>
        </p:nvSpPr>
        <p:spPr>
          <a:xfrm>
            <a:off x="3949700" y="2668270"/>
            <a:ext cx="8102600" cy="3453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334" y="2160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77" name="连接符: 肘形 1604"/>
          <p:cNvSpPr/>
          <p:nvPr/>
        </p:nvSpPr>
        <p:spPr>
          <a:xfrm>
            <a:off x="3949700" y="2668270"/>
            <a:ext cx="8089900" cy="3070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641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78" name="连接符: 肘形 1608"/>
          <p:cNvSpPr/>
          <p:nvPr/>
        </p:nvSpPr>
        <p:spPr>
          <a:xfrm>
            <a:off x="4450080" y="2780030"/>
            <a:ext cx="6214110" cy="3341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5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79" name="连接符: 肘形 1612"/>
          <p:cNvSpPr/>
          <p:nvPr/>
        </p:nvSpPr>
        <p:spPr>
          <a:xfrm>
            <a:off x="4564380" y="2668270"/>
            <a:ext cx="6144260" cy="3175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" y="760"/>
                </a:moveTo>
                <a:lnTo>
                  <a:pt x="21600" y="76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FF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80" name="连接符: 肘形 1616"/>
          <p:cNvSpPr/>
          <p:nvPr/>
        </p:nvSpPr>
        <p:spPr>
          <a:xfrm>
            <a:off x="3949700" y="1998979"/>
            <a:ext cx="6866890" cy="4051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7" y="5945"/>
                </a:moveTo>
                <a:lnTo>
                  <a:pt x="21600" y="5945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</a:path>
            </a:pathLst>
          </a:custGeom>
          <a:ln w="12700">
            <a:solidFill>
              <a:srgbClr val="FFFF00"/>
            </a:solidFill>
            <a:miter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2881" name="直接连接符 1623"/>
          <p:cNvSpPr/>
          <p:nvPr/>
        </p:nvSpPr>
        <p:spPr>
          <a:xfrm>
            <a:off x="4513601" y="2891458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12700">
            <a:solidFill>
              <a:srgbClr val="FFFFFF"/>
            </a:solidFill>
            <a:miter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2632" name="组合 735"/>
          <p:cNvGrpSpPr/>
          <p:nvPr/>
        </p:nvGrpSpPr>
        <p:grpSpPr>
          <a:xfrm>
            <a:off x="476583" y="667900"/>
            <a:ext cx="11405524" cy="5963360"/>
            <a:chOff x="0" y="0"/>
            <a:chExt cx="11405523" cy="5963359"/>
          </a:xfrm>
        </p:grpSpPr>
        <p:grpSp>
          <p:nvGrpSpPr>
            <p:cNvPr id="2037" name="文本框 1472"/>
            <p:cNvGrpSpPr/>
            <p:nvPr/>
          </p:nvGrpSpPr>
          <p:grpSpPr>
            <a:xfrm>
              <a:off x="10403918" y="43399"/>
              <a:ext cx="1001606" cy="127001"/>
              <a:chOff x="0" y="0"/>
              <a:chExt cx="1001605" cy="127000"/>
            </a:xfrm>
          </p:grpSpPr>
          <p:sp>
            <p:nvSpPr>
              <p:cNvPr id="2035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036" name="正有理数的乘方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正有理数的乘方</a:t>
                </a:r>
              </a:p>
            </p:txBody>
          </p:sp>
        </p:grpSp>
        <p:grpSp>
          <p:nvGrpSpPr>
            <p:cNvPr id="2040" name="文本框 1473"/>
            <p:cNvGrpSpPr/>
            <p:nvPr/>
          </p:nvGrpSpPr>
          <p:grpSpPr>
            <a:xfrm>
              <a:off x="10403918" y="250290"/>
              <a:ext cx="1001606" cy="127001"/>
              <a:chOff x="0" y="0"/>
              <a:chExt cx="1001605" cy="127000"/>
            </a:xfrm>
          </p:grpSpPr>
          <p:sp>
            <p:nvSpPr>
              <p:cNvPr id="2038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039" name="负有理数的乘方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负有理数的乘方</a:t>
                </a:r>
              </a:p>
            </p:txBody>
          </p:sp>
        </p:grpSp>
        <p:grpSp>
          <p:nvGrpSpPr>
            <p:cNvPr id="2043" name="文本框 1475"/>
            <p:cNvGrpSpPr/>
            <p:nvPr/>
          </p:nvGrpSpPr>
          <p:grpSpPr>
            <a:xfrm>
              <a:off x="10403918" y="457182"/>
              <a:ext cx="1001606" cy="127001"/>
              <a:chOff x="0" y="0"/>
              <a:chExt cx="1001605" cy="127000"/>
            </a:xfrm>
          </p:grpSpPr>
          <p:sp>
            <p:nvSpPr>
              <p:cNvPr id="2041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042" name="有理数乘方的书写规范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有理数乘方的书写规范</a:t>
                </a:r>
              </a:p>
            </p:txBody>
          </p:sp>
        </p:grpSp>
        <p:grpSp>
          <p:nvGrpSpPr>
            <p:cNvPr id="2046" name="文本框 1476"/>
            <p:cNvGrpSpPr/>
            <p:nvPr/>
          </p:nvGrpSpPr>
          <p:grpSpPr>
            <a:xfrm>
              <a:off x="10403918" y="664073"/>
              <a:ext cx="1001606" cy="127001"/>
              <a:chOff x="0" y="0"/>
              <a:chExt cx="1001605" cy="127000"/>
            </a:xfrm>
          </p:grpSpPr>
          <p:sp>
            <p:nvSpPr>
              <p:cNvPr id="2044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045" name="有理数的偶次乘方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有理数的偶次乘方</a:t>
                </a:r>
              </a:p>
            </p:txBody>
          </p:sp>
        </p:grpSp>
        <p:grpSp>
          <p:nvGrpSpPr>
            <p:cNvPr id="2049" name="文本框 1478"/>
            <p:cNvGrpSpPr/>
            <p:nvPr/>
          </p:nvGrpSpPr>
          <p:grpSpPr>
            <a:xfrm>
              <a:off x="10403918" y="870963"/>
              <a:ext cx="1001606" cy="127001"/>
              <a:chOff x="0" y="0"/>
              <a:chExt cx="1001605" cy="127000"/>
            </a:xfrm>
          </p:grpSpPr>
          <p:sp>
            <p:nvSpPr>
              <p:cNvPr id="2047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048" name="有理数的奇次乘方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有理数的奇次乘方</a:t>
                </a:r>
              </a:p>
            </p:txBody>
          </p:sp>
        </p:grpSp>
        <p:grpSp>
          <p:nvGrpSpPr>
            <p:cNvPr id="2052" name="文本框 1479"/>
            <p:cNvGrpSpPr/>
            <p:nvPr/>
          </p:nvGrpSpPr>
          <p:grpSpPr>
            <a:xfrm>
              <a:off x="10403918" y="1034454"/>
              <a:ext cx="1001606" cy="213801"/>
              <a:chOff x="0" y="0"/>
              <a:chExt cx="1001605" cy="213800"/>
            </a:xfrm>
          </p:grpSpPr>
          <p:sp>
            <p:nvSpPr>
              <p:cNvPr id="2050" name="矩形"/>
              <p:cNvSpPr/>
              <p:nvPr/>
            </p:nvSpPr>
            <p:spPr>
              <a:xfrm>
                <a:off x="0" y="508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051" name="a的平方与b的平方的和为0.则a和b都是0"/>
              <p:cNvSpPr txBox="1"/>
              <p:nvPr/>
            </p:nvSpPr>
            <p:spPr>
              <a:xfrm>
                <a:off x="0" y="-1"/>
                <a:ext cx="1001606" cy="2138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a的平方与b的平方的和为0.则a和b都是0</a:t>
                </a:r>
              </a:p>
            </p:txBody>
          </p:sp>
        </p:grpSp>
        <p:grpSp>
          <p:nvGrpSpPr>
            <p:cNvPr id="2055" name="文本框 1480"/>
            <p:cNvGrpSpPr/>
            <p:nvPr/>
          </p:nvGrpSpPr>
          <p:grpSpPr>
            <a:xfrm>
              <a:off x="10403918" y="1241346"/>
              <a:ext cx="1001606" cy="213801"/>
              <a:chOff x="0" y="0"/>
              <a:chExt cx="1001605" cy="213800"/>
            </a:xfrm>
          </p:grpSpPr>
          <p:sp>
            <p:nvSpPr>
              <p:cNvPr id="2053" name="矩形"/>
              <p:cNvSpPr/>
              <p:nvPr/>
            </p:nvSpPr>
            <p:spPr>
              <a:xfrm>
                <a:off x="0" y="508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054" name="a的绝对值与b的平方的和为0.则a和b都是0"/>
              <p:cNvSpPr txBox="1"/>
              <p:nvPr/>
            </p:nvSpPr>
            <p:spPr>
              <a:xfrm>
                <a:off x="0" y="-1"/>
                <a:ext cx="1001606" cy="2138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a的绝对值与b的平方的和为0.则a和b都是0</a:t>
                </a:r>
              </a:p>
            </p:txBody>
          </p:sp>
        </p:grpSp>
        <p:grpSp>
          <p:nvGrpSpPr>
            <p:cNvPr id="2058" name="文本框 1482"/>
            <p:cNvGrpSpPr/>
            <p:nvPr/>
          </p:nvGrpSpPr>
          <p:grpSpPr>
            <a:xfrm>
              <a:off x="10403918" y="1491637"/>
              <a:ext cx="1001606" cy="127001"/>
              <a:chOff x="0" y="0"/>
              <a:chExt cx="1001605" cy="127000"/>
            </a:xfrm>
          </p:grpSpPr>
          <p:sp>
            <p:nvSpPr>
              <p:cNvPr id="2056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057" name="a的平方加正数的和大于0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a的平方加正数的和大于0</a:t>
                </a:r>
              </a:p>
            </p:txBody>
          </p:sp>
        </p:grpSp>
        <p:grpSp>
          <p:nvGrpSpPr>
            <p:cNvPr id="2061" name="文本框 1483"/>
            <p:cNvGrpSpPr/>
            <p:nvPr/>
          </p:nvGrpSpPr>
          <p:grpSpPr>
            <a:xfrm>
              <a:off x="10403918" y="1698528"/>
              <a:ext cx="1001606" cy="127001"/>
              <a:chOff x="0" y="0"/>
              <a:chExt cx="1001605" cy="127000"/>
            </a:xfrm>
          </p:grpSpPr>
          <p:sp>
            <p:nvSpPr>
              <p:cNvPr id="2059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060" name="a的平方与b的平方的积大于等于0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a的平方与b的平方的积大于等于0</a:t>
                </a:r>
              </a:p>
            </p:txBody>
          </p:sp>
        </p:grpSp>
        <p:grpSp>
          <p:nvGrpSpPr>
            <p:cNvPr id="2064" name="文本框 1485"/>
            <p:cNvGrpSpPr/>
            <p:nvPr/>
          </p:nvGrpSpPr>
          <p:grpSpPr>
            <a:xfrm>
              <a:off x="10403918" y="1868369"/>
              <a:ext cx="1001606" cy="201101"/>
              <a:chOff x="0" y="0"/>
              <a:chExt cx="1001605" cy="201100"/>
            </a:xfrm>
          </p:grpSpPr>
          <p:sp>
            <p:nvSpPr>
              <p:cNvPr id="2062" name="矩形"/>
              <p:cNvSpPr/>
              <p:nvPr/>
            </p:nvSpPr>
            <p:spPr>
              <a:xfrm>
                <a:off x="0" y="4451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063" name="a的平方与b的绝对值的积大于等于0"/>
              <p:cNvSpPr txBox="1"/>
              <p:nvPr/>
            </p:nvSpPr>
            <p:spPr>
              <a:xfrm>
                <a:off x="0" y="0"/>
                <a:ext cx="1001606" cy="201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a的平方与b的绝对值的积大于等于0</a:t>
                </a:r>
              </a:p>
            </p:txBody>
          </p:sp>
        </p:grpSp>
        <p:grpSp>
          <p:nvGrpSpPr>
            <p:cNvPr id="2067" name="文本框 1486"/>
            <p:cNvGrpSpPr/>
            <p:nvPr/>
          </p:nvGrpSpPr>
          <p:grpSpPr>
            <a:xfrm>
              <a:off x="10403918" y="2112310"/>
              <a:ext cx="1001606" cy="127001"/>
              <a:chOff x="0" y="0"/>
              <a:chExt cx="1001605" cy="127000"/>
            </a:xfrm>
          </p:grpSpPr>
          <p:sp>
            <p:nvSpPr>
              <p:cNvPr id="2065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066" name="偶次方为非负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偶次方为非负数</a:t>
                </a:r>
              </a:p>
            </p:txBody>
          </p:sp>
        </p:grpSp>
        <p:grpSp>
          <p:nvGrpSpPr>
            <p:cNvPr id="2070" name="文本框 1487"/>
            <p:cNvGrpSpPr/>
            <p:nvPr/>
          </p:nvGrpSpPr>
          <p:grpSpPr>
            <a:xfrm>
              <a:off x="10403918" y="2275801"/>
              <a:ext cx="1001606" cy="213801"/>
              <a:chOff x="0" y="0"/>
              <a:chExt cx="1001605" cy="213800"/>
            </a:xfrm>
          </p:grpSpPr>
          <p:sp>
            <p:nvSpPr>
              <p:cNvPr id="2068" name="矩形"/>
              <p:cNvSpPr/>
              <p:nvPr/>
            </p:nvSpPr>
            <p:spPr>
              <a:xfrm>
                <a:off x="0" y="508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069" name="a的偶次方与b的绝对值互为相反数.则a和b都是0"/>
              <p:cNvSpPr txBox="1"/>
              <p:nvPr/>
            </p:nvSpPr>
            <p:spPr>
              <a:xfrm>
                <a:off x="0" y="-1"/>
                <a:ext cx="1001606" cy="2138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a的偶次方与b的绝对值互为相反数.则a和b都是0</a:t>
                </a:r>
              </a:p>
            </p:txBody>
          </p:sp>
        </p:grpSp>
        <p:grpSp>
          <p:nvGrpSpPr>
            <p:cNvPr id="2073" name="文本框 1488"/>
            <p:cNvGrpSpPr/>
            <p:nvPr/>
          </p:nvGrpSpPr>
          <p:grpSpPr>
            <a:xfrm>
              <a:off x="10403918" y="2526092"/>
              <a:ext cx="1001606" cy="127001"/>
              <a:chOff x="0" y="0"/>
              <a:chExt cx="1001605" cy="127000"/>
            </a:xfrm>
          </p:grpSpPr>
          <p:sp>
            <p:nvSpPr>
              <p:cNvPr id="2071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072" name="有理数混合运算的运算顺序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有理数混合运算的运算顺序</a:t>
                </a:r>
              </a:p>
            </p:txBody>
          </p:sp>
        </p:grpSp>
        <p:grpSp>
          <p:nvGrpSpPr>
            <p:cNvPr id="2076" name="文本框 1489"/>
            <p:cNvGrpSpPr/>
            <p:nvPr/>
          </p:nvGrpSpPr>
          <p:grpSpPr>
            <a:xfrm>
              <a:off x="10403918" y="2732982"/>
              <a:ext cx="1001606" cy="127001"/>
              <a:chOff x="0" y="0"/>
              <a:chExt cx="1001605" cy="127000"/>
            </a:xfrm>
          </p:grpSpPr>
          <p:sp>
            <p:nvSpPr>
              <p:cNvPr id="2074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075" name="有理数混合运算的运算法则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有理数混合运算的运算法则</a:t>
                </a:r>
              </a:p>
            </p:txBody>
          </p:sp>
        </p:grpSp>
        <p:grpSp>
          <p:nvGrpSpPr>
            <p:cNvPr id="2079" name="文本框 1490"/>
            <p:cNvGrpSpPr/>
            <p:nvPr/>
          </p:nvGrpSpPr>
          <p:grpSpPr>
            <a:xfrm>
              <a:off x="10403918" y="2939874"/>
              <a:ext cx="1001606" cy="127001"/>
              <a:chOff x="0" y="0"/>
              <a:chExt cx="1001605" cy="127000"/>
            </a:xfrm>
          </p:grpSpPr>
          <p:sp>
            <p:nvSpPr>
              <p:cNvPr id="2077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078" name="有理数混合运算的运算律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有理数混合运算的运算律</a:t>
                </a:r>
              </a:p>
            </p:txBody>
          </p:sp>
        </p:grpSp>
        <p:grpSp>
          <p:nvGrpSpPr>
            <p:cNvPr id="2082" name="文本框 1492"/>
            <p:cNvGrpSpPr/>
            <p:nvPr/>
          </p:nvGrpSpPr>
          <p:grpSpPr>
            <a:xfrm>
              <a:off x="10403918" y="3146765"/>
              <a:ext cx="1001606" cy="127001"/>
              <a:chOff x="0" y="0"/>
              <a:chExt cx="1001605" cy="127000"/>
            </a:xfrm>
          </p:grpSpPr>
          <p:sp>
            <p:nvSpPr>
              <p:cNvPr id="2080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081" name="巧算与数字拆分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巧算与数字拆分</a:t>
                </a:r>
              </a:p>
            </p:txBody>
          </p:sp>
        </p:grpSp>
        <p:grpSp>
          <p:nvGrpSpPr>
            <p:cNvPr id="2085" name="文本框 1493"/>
            <p:cNvGrpSpPr/>
            <p:nvPr/>
          </p:nvGrpSpPr>
          <p:grpSpPr>
            <a:xfrm>
              <a:off x="10403918" y="3353656"/>
              <a:ext cx="1001606" cy="127001"/>
              <a:chOff x="0" y="0"/>
              <a:chExt cx="1001605" cy="127000"/>
            </a:xfrm>
          </p:grpSpPr>
          <p:sp>
            <p:nvSpPr>
              <p:cNvPr id="2083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084" name="混合运算的符号处理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混合运算的符号处理</a:t>
                </a:r>
              </a:p>
            </p:txBody>
          </p:sp>
        </p:grpSp>
        <p:grpSp>
          <p:nvGrpSpPr>
            <p:cNvPr id="2088" name="文本框 1495"/>
            <p:cNvGrpSpPr/>
            <p:nvPr/>
          </p:nvGrpSpPr>
          <p:grpSpPr>
            <a:xfrm>
              <a:off x="10403918" y="3560547"/>
              <a:ext cx="1001606" cy="127001"/>
              <a:chOff x="0" y="0"/>
              <a:chExt cx="1001605" cy="127000"/>
            </a:xfrm>
          </p:grpSpPr>
          <p:sp>
            <p:nvSpPr>
              <p:cNvPr id="2086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087" name="科学记数法记大数的表示原则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科学记数法记大数的表示原则</a:t>
                </a:r>
              </a:p>
            </p:txBody>
          </p:sp>
        </p:grpSp>
        <p:grpSp>
          <p:nvGrpSpPr>
            <p:cNvPr id="2091" name="文本框 1496"/>
            <p:cNvGrpSpPr/>
            <p:nvPr/>
          </p:nvGrpSpPr>
          <p:grpSpPr>
            <a:xfrm>
              <a:off x="10403918" y="3767437"/>
              <a:ext cx="1001606" cy="127001"/>
              <a:chOff x="0" y="0"/>
              <a:chExt cx="1001605" cy="127000"/>
            </a:xfrm>
          </p:grpSpPr>
          <p:sp>
            <p:nvSpPr>
              <p:cNvPr id="2089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090" name="科学记数法记小数的表示原则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科学记数法记小数的表示原则</a:t>
                </a:r>
              </a:p>
            </p:txBody>
          </p:sp>
        </p:grpSp>
        <p:grpSp>
          <p:nvGrpSpPr>
            <p:cNvPr id="2094" name="文本框 1497"/>
            <p:cNvGrpSpPr/>
            <p:nvPr/>
          </p:nvGrpSpPr>
          <p:grpSpPr>
            <a:xfrm>
              <a:off x="10403918" y="3974329"/>
              <a:ext cx="1001606" cy="127001"/>
              <a:chOff x="0" y="0"/>
              <a:chExt cx="1001605" cy="127000"/>
            </a:xfrm>
          </p:grpSpPr>
          <p:sp>
            <p:nvSpPr>
              <p:cNvPr id="2092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093" name="多位小数保留有效数字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多位小数保留有效数字</a:t>
                </a:r>
              </a:p>
            </p:txBody>
          </p:sp>
        </p:grpSp>
        <p:grpSp>
          <p:nvGrpSpPr>
            <p:cNvPr id="2097" name="文本框 1499"/>
            <p:cNvGrpSpPr/>
            <p:nvPr/>
          </p:nvGrpSpPr>
          <p:grpSpPr>
            <a:xfrm>
              <a:off x="10403918" y="4181219"/>
              <a:ext cx="1001606" cy="127001"/>
              <a:chOff x="0" y="0"/>
              <a:chExt cx="1001605" cy="127000"/>
            </a:xfrm>
          </p:grpSpPr>
          <p:sp>
            <p:nvSpPr>
              <p:cNvPr id="2095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096" name="多位小数精确到几分位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多位小数精确到几分位</a:t>
                </a:r>
              </a:p>
            </p:txBody>
          </p:sp>
        </p:grpSp>
        <p:grpSp>
          <p:nvGrpSpPr>
            <p:cNvPr id="2100" name="文本框 1500"/>
            <p:cNvGrpSpPr/>
            <p:nvPr/>
          </p:nvGrpSpPr>
          <p:grpSpPr>
            <a:xfrm>
              <a:off x="10403918" y="4388111"/>
              <a:ext cx="1001606" cy="127001"/>
              <a:chOff x="0" y="0"/>
              <a:chExt cx="1001605" cy="127000"/>
            </a:xfrm>
          </p:grpSpPr>
          <p:sp>
            <p:nvSpPr>
              <p:cNvPr id="2098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099" name="多位小数四舍五入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多位小数四舍五入</a:t>
                </a:r>
              </a:p>
            </p:txBody>
          </p:sp>
        </p:grpSp>
        <p:grpSp>
          <p:nvGrpSpPr>
            <p:cNvPr id="2103" name="文本框 1501"/>
            <p:cNvGrpSpPr/>
            <p:nvPr/>
          </p:nvGrpSpPr>
          <p:grpSpPr>
            <a:xfrm>
              <a:off x="10403918" y="4595002"/>
              <a:ext cx="1001606" cy="127001"/>
              <a:chOff x="0" y="0"/>
              <a:chExt cx="1001605" cy="127000"/>
            </a:xfrm>
          </p:grpSpPr>
          <p:sp>
            <p:nvSpPr>
              <p:cNvPr id="2101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02" name="整数的近似数写法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整数的近似数写法</a:t>
                </a:r>
              </a:p>
            </p:txBody>
          </p:sp>
        </p:grpSp>
        <p:grpSp>
          <p:nvGrpSpPr>
            <p:cNvPr id="2106" name="文本框 1503"/>
            <p:cNvGrpSpPr/>
            <p:nvPr/>
          </p:nvGrpSpPr>
          <p:grpSpPr>
            <a:xfrm>
              <a:off x="10403918" y="4801892"/>
              <a:ext cx="1001606" cy="127001"/>
              <a:chOff x="0" y="0"/>
              <a:chExt cx="1001605" cy="127000"/>
            </a:xfrm>
          </p:grpSpPr>
          <p:sp>
            <p:nvSpPr>
              <p:cNvPr id="2104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05" name="小数的近似数写法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小数的近似数写法</a:t>
                </a:r>
              </a:p>
            </p:txBody>
          </p:sp>
        </p:grpSp>
        <p:grpSp>
          <p:nvGrpSpPr>
            <p:cNvPr id="2109" name="文本框 1504"/>
            <p:cNvGrpSpPr/>
            <p:nvPr/>
          </p:nvGrpSpPr>
          <p:grpSpPr>
            <a:xfrm>
              <a:off x="10403918" y="5008784"/>
              <a:ext cx="1001606" cy="127001"/>
              <a:chOff x="0" y="0"/>
              <a:chExt cx="1001605" cy="127000"/>
            </a:xfrm>
          </p:grpSpPr>
          <p:sp>
            <p:nvSpPr>
              <p:cNvPr id="2107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108" name="有效数字近似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有效数字近似数</a:t>
                </a:r>
              </a:p>
            </p:txBody>
          </p:sp>
        </p:grpSp>
        <p:grpSp>
          <p:nvGrpSpPr>
            <p:cNvPr id="2112" name="文本框 1505"/>
            <p:cNvGrpSpPr/>
            <p:nvPr/>
          </p:nvGrpSpPr>
          <p:grpSpPr>
            <a:xfrm>
              <a:off x="10403918" y="5172274"/>
              <a:ext cx="1001606" cy="213801"/>
              <a:chOff x="0" y="0"/>
              <a:chExt cx="1001605" cy="213800"/>
            </a:xfrm>
          </p:grpSpPr>
          <p:sp>
            <p:nvSpPr>
              <p:cNvPr id="2110" name="矩形"/>
              <p:cNvSpPr/>
              <p:nvPr/>
            </p:nvSpPr>
            <p:spPr>
              <a:xfrm>
                <a:off x="0" y="508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11" name="已知近似后的数字求原数字的最大值"/>
              <p:cNvSpPr txBox="1"/>
              <p:nvPr/>
            </p:nvSpPr>
            <p:spPr>
              <a:xfrm>
                <a:off x="0" y="-1"/>
                <a:ext cx="1001606" cy="2138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已知近似后的数字求原数字的最大值</a:t>
                </a:r>
              </a:p>
            </p:txBody>
          </p:sp>
        </p:grpSp>
        <p:grpSp>
          <p:nvGrpSpPr>
            <p:cNvPr id="2115" name="文本框 1507"/>
            <p:cNvGrpSpPr/>
            <p:nvPr/>
          </p:nvGrpSpPr>
          <p:grpSpPr>
            <a:xfrm>
              <a:off x="10403918" y="5379166"/>
              <a:ext cx="1001606" cy="213801"/>
              <a:chOff x="0" y="0"/>
              <a:chExt cx="1001605" cy="213800"/>
            </a:xfrm>
          </p:grpSpPr>
          <p:sp>
            <p:nvSpPr>
              <p:cNvPr id="2113" name="矩形"/>
              <p:cNvSpPr/>
              <p:nvPr/>
            </p:nvSpPr>
            <p:spPr>
              <a:xfrm>
                <a:off x="0" y="508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14" name="已知近似后的数字求原数字的最小值"/>
              <p:cNvSpPr txBox="1"/>
              <p:nvPr/>
            </p:nvSpPr>
            <p:spPr>
              <a:xfrm>
                <a:off x="0" y="-1"/>
                <a:ext cx="1001606" cy="2138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已知近似后的数字求原数字的最小值</a:t>
                </a:r>
              </a:p>
            </p:txBody>
          </p:sp>
        </p:grpSp>
        <p:grpSp>
          <p:nvGrpSpPr>
            <p:cNvPr id="2118" name="文本框 1508"/>
            <p:cNvGrpSpPr/>
            <p:nvPr/>
          </p:nvGrpSpPr>
          <p:grpSpPr>
            <a:xfrm>
              <a:off x="10403918" y="5629457"/>
              <a:ext cx="1001606" cy="127001"/>
              <a:chOff x="0" y="0"/>
              <a:chExt cx="1001605" cy="127000"/>
            </a:xfrm>
          </p:grpSpPr>
          <p:sp>
            <p:nvSpPr>
              <p:cNvPr id="2116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17" name="有效数字的概念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有效数字的概念</a:t>
                </a:r>
              </a:p>
            </p:txBody>
          </p:sp>
        </p:grpSp>
        <p:grpSp>
          <p:nvGrpSpPr>
            <p:cNvPr id="2121" name="文本框 1509"/>
            <p:cNvGrpSpPr/>
            <p:nvPr/>
          </p:nvGrpSpPr>
          <p:grpSpPr>
            <a:xfrm>
              <a:off x="10403918" y="5836359"/>
              <a:ext cx="1001606" cy="127001"/>
              <a:chOff x="0" y="0"/>
              <a:chExt cx="1001605" cy="127000"/>
            </a:xfrm>
          </p:grpSpPr>
          <p:sp>
            <p:nvSpPr>
              <p:cNvPr id="2119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20" name="已知有效数字的个数求值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已知有效数字的个数求值</a:t>
                </a:r>
              </a:p>
            </p:txBody>
          </p:sp>
        </p:grpSp>
        <p:grpSp>
          <p:nvGrpSpPr>
            <p:cNvPr id="2124" name="文本框 1510"/>
            <p:cNvGrpSpPr/>
            <p:nvPr/>
          </p:nvGrpSpPr>
          <p:grpSpPr>
            <a:xfrm>
              <a:off x="8917644" y="43399"/>
              <a:ext cx="1001606" cy="127001"/>
              <a:chOff x="0" y="0"/>
              <a:chExt cx="1001605" cy="127000"/>
            </a:xfrm>
          </p:grpSpPr>
          <p:sp>
            <p:nvSpPr>
              <p:cNvPr id="2122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23" name="有理数乘法的交换律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有理数乘法的交换律</a:t>
                </a:r>
              </a:p>
            </p:txBody>
          </p:sp>
        </p:grpSp>
        <p:grpSp>
          <p:nvGrpSpPr>
            <p:cNvPr id="2127" name="文本框 1511"/>
            <p:cNvGrpSpPr/>
            <p:nvPr/>
          </p:nvGrpSpPr>
          <p:grpSpPr>
            <a:xfrm>
              <a:off x="8917644" y="295267"/>
              <a:ext cx="1001606" cy="127001"/>
              <a:chOff x="0" y="0"/>
              <a:chExt cx="1001605" cy="127000"/>
            </a:xfrm>
          </p:grpSpPr>
          <p:sp>
            <p:nvSpPr>
              <p:cNvPr id="2125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26" name="有理数乘法的结合律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有理数乘法的结合律</a:t>
                </a:r>
              </a:p>
            </p:txBody>
          </p:sp>
        </p:grpSp>
        <p:grpSp>
          <p:nvGrpSpPr>
            <p:cNvPr id="2130" name="文本框 1513"/>
            <p:cNvGrpSpPr/>
            <p:nvPr/>
          </p:nvGrpSpPr>
          <p:grpSpPr>
            <a:xfrm>
              <a:off x="8917644" y="547136"/>
              <a:ext cx="1001606" cy="127001"/>
              <a:chOff x="0" y="0"/>
              <a:chExt cx="1001605" cy="127000"/>
            </a:xfrm>
          </p:grpSpPr>
          <p:sp>
            <p:nvSpPr>
              <p:cNvPr id="2128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129" name="有理数的乘法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有理数的乘法</a:t>
                </a:r>
              </a:p>
            </p:txBody>
          </p:sp>
        </p:grpSp>
        <p:grpSp>
          <p:nvGrpSpPr>
            <p:cNvPr id="2133" name="文本框 1514"/>
            <p:cNvGrpSpPr/>
            <p:nvPr/>
          </p:nvGrpSpPr>
          <p:grpSpPr>
            <a:xfrm>
              <a:off x="8917644" y="799003"/>
              <a:ext cx="1001606" cy="127001"/>
              <a:chOff x="0" y="0"/>
              <a:chExt cx="1001605" cy="127000"/>
            </a:xfrm>
          </p:grpSpPr>
          <p:sp>
            <p:nvSpPr>
              <p:cNvPr id="2131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32" name="几个数相乘，能约分的先乘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几个数相乘，能约分的先乘</a:t>
                </a:r>
              </a:p>
            </p:txBody>
          </p:sp>
        </p:grpSp>
        <p:grpSp>
          <p:nvGrpSpPr>
            <p:cNvPr id="2136" name="文本框 1515"/>
            <p:cNvGrpSpPr/>
            <p:nvPr/>
          </p:nvGrpSpPr>
          <p:grpSpPr>
            <a:xfrm>
              <a:off x="8917644" y="1050871"/>
              <a:ext cx="1001606" cy="127001"/>
              <a:chOff x="0" y="0"/>
              <a:chExt cx="1001605" cy="127000"/>
            </a:xfrm>
          </p:grpSpPr>
          <p:sp>
            <p:nvSpPr>
              <p:cNvPr id="2134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35" name="多个数相乘，其中两个数互为倒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多个数相乘，其中两个数互为倒数</a:t>
                </a:r>
              </a:p>
            </p:txBody>
          </p:sp>
        </p:grpSp>
        <p:grpSp>
          <p:nvGrpSpPr>
            <p:cNvPr id="2139" name="文本框 1517"/>
            <p:cNvGrpSpPr/>
            <p:nvPr/>
          </p:nvGrpSpPr>
          <p:grpSpPr>
            <a:xfrm>
              <a:off x="8917644" y="1302740"/>
              <a:ext cx="1001606" cy="127001"/>
              <a:chOff x="0" y="0"/>
              <a:chExt cx="1001605" cy="127000"/>
            </a:xfrm>
          </p:grpSpPr>
          <p:sp>
            <p:nvSpPr>
              <p:cNvPr id="2137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138" name="科学记数法与有效数字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科学记数法与有效数字</a:t>
                </a:r>
              </a:p>
            </p:txBody>
          </p:sp>
        </p:grpSp>
        <p:grpSp>
          <p:nvGrpSpPr>
            <p:cNvPr id="2142" name="文本框 1518"/>
            <p:cNvGrpSpPr/>
            <p:nvPr/>
          </p:nvGrpSpPr>
          <p:grpSpPr>
            <a:xfrm>
              <a:off x="8917644" y="1554608"/>
              <a:ext cx="1001606" cy="127001"/>
              <a:chOff x="0" y="0"/>
              <a:chExt cx="1001605" cy="127000"/>
            </a:xfrm>
          </p:grpSpPr>
          <p:sp>
            <p:nvSpPr>
              <p:cNvPr id="2140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41" name="两个正数相除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两个正数相除</a:t>
                </a:r>
              </a:p>
            </p:txBody>
          </p:sp>
        </p:grpSp>
        <p:grpSp>
          <p:nvGrpSpPr>
            <p:cNvPr id="2145" name="文本框 1520"/>
            <p:cNvGrpSpPr/>
            <p:nvPr/>
          </p:nvGrpSpPr>
          <p:grpSpPr>
            <a:xfrm>
              <a:off x="8917644" y="2058343"/>
              <a:ext cx="1001606" cy="127001"/>
              <a:chOff x="0" y="0"/>
              <a:chExt cx="1001605" cy="127000"/>
            </a:xfrm>
          </p:grpSpPr>
          <p:sp>
            <p:nvSpPr>
              <p:cNvPr id="2143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44" name="两个负数相除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两个负数相除</a:t>
                </a:r>
              </a:p>
            </p:txBody>
          </p:sp>
        </p:grpSp>
        <p:grpSp>
          <p:nvGrpSpPr>
            <p:cNvPr id="2148" name="文本框 1521"/>
            <p:cNvGrpSpPr/>
            <p:nvPr/>
          </p:nvGrpSpPr>
          <p:grpSpPr>
            <a:xfrm>
              <a:off x="8917644" y="2310212"/>
              <a:ext cx="1001606" cy="127001"/>
              <a:chOff x="0" y="0"/>
              <a:chExt cx="1001605" cy="127000"/>
            </a:xfrm>
          </p:grpSpPr>
          <p:sp>
            <p:nvSpPr>
              <p:cNvPr id="2146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47" name="一个正数除以一个负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一个正数除以一个负数</a:t>
                </a:r>
              </a:p>
            </p:txBody>
          </p:sp>
        </p:grpSp>
        <p:grpSp>
          <p:nvGrpSpPr>
            <p:cNvPr id="2151" name="文本框 1522"/>
            <p:cNvGrpSpPr/>
            <p:nvPr/>
          </p:nvGrpSpPr>
          <p:grpSpPr>
            <a:xfrm>
              <a:off x="8917644" y="2562080"/>
              <a:ext cx="1001606" cy="127001"/>
              <a:chOff x="0" y="0"/>
              <a:chExt cx="1001605" cy="127000"/>
            </a:xfrm>
          </p:grpSpPr>
          <p:sp>
            <p:nvSpPr>
              <p:cNvPr id="2149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50" name="整数的除法运算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整数的除法运算</a:t>
                </a:r>
              </a:p>
            </p:txBody>
          </p:sp>
        </p:grpSp>
        <p:grpSp>
          <p:nvGrpSpPr>
            <p:cNvPr id="2154" name="文本框 1524"/>
            <p:cNvGrpSpPr/>
            <p:nvPr/>
          </p:nvGrpSpPr>
          <p:grpSpPr>
            <a:xfrm>
              <a:off x="8917644" y="2813948"/>
              <a:ext cx="1001606" cy="127001"/>
              <a:chOff x="0" y="0"/>
              <a:chExt cx="1001605" cy="127000"/>
            </a:xfrm>
          </p:grpSpPr>
          <p:sp>
            <p:nvSpPr>
              <p:cNvPr id="2152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53" name="分数的除法运算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分数的除法运算</a:t>
                </a:r>
              </a:p>
            </p:txBody>
          </p:sp>
        </p:grpSp>
        <p:grpSp>
          <p:nvGrpSpPr>
            <p:cNvPr id="2157" name="文本框 1525"/>
            <p:cNvGrpSpPr/>
            <p:nvPr/>
          </p:nvGrpSpPr>
          <p:grpSpPr>
            <a:xfrm>
              <a:off x="8917644" y="3065815"/>
              <a:ext cx="1001606" cy="127001"/>
              <a:chOff x="0" y="0"/>
              <a:chExt cx="1001605" cy="127000"/>
            </a:xfrm>
          </p:grpSpPr>
          <p:sp>
            <p:nvSpPr>
              <p:cNvPr id="2155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156" name="科学计数法-原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科学计数法-原数</a:t>
                </a:r>
              </a:p>
            </p:txBody>
          </p:sp>
        </p:grpSp>
        <p:grpSp>
          <p:nvGrpSpPr>
            <p:cNvPr id="2160" name="文本框 1526"/>
            <p:cNvGrpSpPr/>
            <p:nvPr/>
          </p:nvGrpSpPr>
          <p:grpSpPr>
            <a:xfrm>
              <a:off x="8917644" y="3317683"/>
              <a:ext cx="1001606" cy="127001"/>
              <a:chOff x="0" y="0"/>
              <a:chExt cx="1001605" cy="127000"/>
            </a:xfrm>
          </p:grpSpPr>
          <p:sp>
            <p:nvSpPr>
              <p:cNvPr id="2158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59" name="有理数除法去括号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有理数除法去括号</a:t>
                </a:r>
              </a:p>
            </p:txBody>
          </p:sp>
        </p:grpSp>
        <p:grpSp>
          <p:nvGrpSpPr>
            <p:cNvPr id="2163" name="文本框 1528"/>
            <p:cNvGrpSpPr/>
            <p:nvPr/>
          </p:nvGrpSpPr>
          <p:grpSpPr>
            <a:xfrm>
              <a:off x="8917644" y="3821420"/>
              <a:ext cx="1001606" cy="127001"/>
              <a:chOff x="0" y="0"/>
              <a:chExt cx="1001605" cy="127000"/>
            </a:xfrm>
          </p:grpSpPr>
          <p:sp>
            <p:nvSpPr>
              <p:cNvPr id="2161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62" name="整数乘除混合运算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整数乘除混合运算</a:t>
                </a:r>
              </a:p>
            </p:txBody>
          </p:sp>
        </p:grpSp>
        <p:grpSp>
          <p:nvGrpSpPr>
            <p:cNvPr id="2166" name="文本框 1529"/>
            <p:cNvGrpSpPr/>
            <p:nvPr/>
          </p:nvGrpSpPr>
          <p:grpSpPr>
            <a:xfrm>
              <a:off x="8917644" y="4073288"/>
              <a:ext cx="1001606" cy="127001"/>
              <a:chOff x="0" y="0"/>
              <a:chExt cx="1001605" cy="127000"/>
            </a:xfrm>
          </p:grpSpPr>
          <p:sp>
            <p:nvSpPr>
              <p:cNvPr id="2164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65" name="分数乘除混合运算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分数乘除混合运算</a:t>
                </a:r>
              </a:p>
            </p:txBody>
          </p:sp>
        </p:grpSp>
        <p:grpSp>
          <p:nvGrpSpPr>
            <p:cNvPr id="2169" name="文本框 1531"/>
            <p:cNvGrpSpPr/>
            <p:nvPr/>
          </p:nvGrpSpPr>
          <p:grpSpPr>
            <a:xfrm>
              <a:off x="8917644" y="4325156"/>
              <a:ext cx="1001606" cy="127001"/>
              <a:chOff x="0" y="0"/>
              <a:chExt cx="1001605" cy="127000"/>
            </a:xfrm>
          </p:grpSpPr>
          <p:sp>
            <p:nvSpPr>
              <p:cNvPr id="2167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68" name="关注乘除混合运算的数的特征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关注乘除混合运算的数的特征</a:t>
                </a:r>
              </a:p>
            </p:txBody>
          </p:sp>
        </p:grpSp>
        <p:grpSp>
          <p:nvGrpSpPr>
            <p:cNvPr id="2172" name="文本框 1532"/>
            <p:cNvGrpSpPr/>
            <p:nvPr/>
          </p:nvGrpSpPr>
          <p:grpSpPr>
            <a:xfrm>
              <a:off x="8917644" y="4577024"/>
              <a:ext cx="1001606" cy="127001"/>
              <a:chOff x="0" y="0"/>
              <a:chExt cx="1001605" cy="127000"/>
            </a:xfrm>
          </p:grpSpPr>
          <p:sp>
            <p:nvSpPr>
              <p:cNvPr id="2170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71" name="关注乘除混合运算的符号特征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关注乘除混合运算的符号特征</a:t>
                </a:r>
              </a:p>
            </p:txBody>
          </p:sp>
        </p:grpSp>
        <p:grpSp>
          <p:nvGrpSpPr>
            <p:cNvPr id="2175" name="文本框 1534"/>
            <p:cNvGrpSpPr/>
            <p:nvPr/>
          </p:nvGrpSpPr>
          <p:grpSpPr>
            <a:xfrm>
              <a:off x="8917644" y="5080760"/>
              <a:ext cx="1001606" cy="127001"/>
              <a:chOff x="0" y="0"/>
              <a:chExt cx="1001605" cy="127000"/>
            </a:xfrm>
          </p:grpSpPr>
          <p:sp>
            <p:nvSpPr>
              <p:cNvPr id="2173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74" name="关注乘除混合运算的运算顺序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关注乘除混合运算的运算顺序</a:t>
                </a:r>
              </a:p>
            </p:txBody>
          </p:sp>
        </p:grpSp>
        <p:grpSp>
          <p:nvGrpSpPr>
            <p:cNvPr id="2178" name="文本框 1535"/>
            <p:cNvGrpSpPr/>
            <p:nvPr/>
          </p:nvGrpSpPr>
          <p:grpSpPr>
            <a:xfrm>
              <a:off x="8917644" y="5332627"/>
              <a:ext cx="1001606" cy="127001"/>
              <a:chOff x="0" y="0"/>
              <a:chExt cx="1001605" cy="127000"/>
            </a:xfrm>
          </p:grpSpPr>
          <p:sp>
            <p:nvSpPr>
              <p:cNvPr id="2176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77" name="有理数的乘除混合运算添括号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有理数的乘除混合运算添括号</a:t>
                </a:r>
              </a:p>
            </p:txBody>
          </p:sp>
        </p:grpSp>
        <p:grpSp>
          <p:nvGrpSpPr>
            <p:cNvPr id="2181" name="文本框 1536"/>
            <p:cNvGrpSpPr/>
            <p:nvPr/>
          </p:nvGrpSpPr>
          <p:grpSpPr>
            <a:xfrm>
              <a:off x="8917644" y="5584495"/>
              <a:ext cx="1001606" cy="127001"/>
              <a:chOff x="0" y="0"/>
              <a:chExt cx="1001605" cy="127000"/>
            </a:xfrm>
          </p:grpSpPr>
          <p:sp>
            <p:nvSpPr>
              <p:cNvPr id="2179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80" name="有理数的乘除混合运算去括号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有理数的乘除混合运算去括号</a:t>
                </a:r>
              </a:p>
            </p:txBody>
          </p:sp>
        </p:grpSp>
        <p:grpSp>
          <p:nvGrpSpPr>
            <p:cNvPr id="2184" name="文本框 1537"/>
            <p:cNvGrpSpPr/>
            <p:nvPr/>
          </p:nvGrpSpPr>
          <p:grpSpPr>
            <a:xfrm>
              <a:off x="8917644" y="5836359"/>
              <a:ext cx="1001606" cy="127001"/>
              <a:chOff x="0" y="0"/>
              <a:chExt cx="1001605" cy="127000"/>
            </a:xfrm>
          </p:grpSpPr>
          <p:sp>
            <p:nvSpPr>
              <p:cNvPr id="2182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83" name="有理数的乘除混合运算的运算法则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有理数的乘除混合运算的运算法则</a:t>
                </a:r>
              </a:p>
            </p:txBody>
          </p:sp>
        </p:grpSp>
        <p:grpSp>
          <p:nvGrpSpPr>
            <p:cNvPr id="2187" name="文本框 1538"/>
            <p:cNvGrpSpPr/>
            <p:nvPr/>
          </p:nvGrpSpPr>
          <p:grpSpPr>
            <a:xfrm>
              <a:off x="8917644" y="1763076"/>
              <a:ext cx="1001606" cy="213801"/>
              <a:chOff x="0" y="0"/>
              <a:chExt cx="1001605" cy="213800"/>
            </a:xfrm>
          </p:grpSpPr>
          <p:sp>
            <p:nvSpPr>
              <p:cNvPr id="2185" name="矩形"/>
              <p:cNvSpPr/>
              <p:nvPr/>
            </p:nvSpPr>
            <p:spPr>
              <a:xfrm>
                <a:off x="0" y="508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86" name="除以一个数相当于乘以一个数的倒数"/>
              <p:cNvSpPr txBox="1"/>
              <p:nvPr/>
            </p:nvSpPr>
            <p:spPr>
              <a:xfrm>
                <a:off x="0" y="-1"/>
                <a:ext cx="1001606" cy="2138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除以一个数相当于乘以一个数的倒数</a:t>
                </a:r>
              </a:p>
            </p:txBody>
          </p:sp>
        </p:grpSp>
        <p:grpSp>
          <p:nvGrpSpPr>
            <p:cNvPr id="2190" name="文本框 1540"/>
            <p:cNvGrpSpPr/>
            <p:nvPr/>
          </p:nvGrpSpPr>
          <p:grpSpPr>
            <a:xfrm>
              <a:off x="8917644" y="3569551"/>
              <a:ext cx="1001606" cy="127001"/>
              <a:chOff x="0" y="0"/>
              <a:chExt cx="1001605" cy="127000"/>
            </a:xfrm>
          </p:grpSpPr>
          <p:sp>
            <p:nvSpPr>
              <p:cNvPr id="2188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89" name="有理数除法加括号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有理数除法加括号</a:t>
                </a:r>
              </a:p>
            </p:txBody>
          </p:sp>
        </p:grpSp>
        <p:grpSp>
          <p:nvGrpSpPr>
            <p:cNvPr id="2193" name="文本框 1541"/>
            <p:cNvGrpSpPr/>
            <p:nvPr/>
          </p:nvGrpSpPr>
          <p:grpSpPr>
            <a:xfrm>
              <a:off x="8917644" y="4828892"/>
              <a:ext cx="1001606" cy="127001"/>
              <a:chOff x="0" y="0"/>
              <a:chExt cx="1001605" cy="127000"/>
            </a:xfrm>
          </p:grpSpPr>
          <p:sp>
            <p:nvSpPr>
              <p:cNvPr id="2191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92" name="尾数特征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尾数特征</a:t>
                </a:r>
              </a:p>
            </p:txBody>
          </p:sp>
        </p:grpSp>
        <p:grpSp>
          <p:nvGrpSpPr>
            <p:cNvPr id="2196" name="文本框 1542"/>
            <p:cNvGrpSpPr/>
            <p:nvPr/>
          </p:nvGrpSpPr>
          <p:grpSpPr>
            <a:xfrm>
              <a:off x="5945096" y="43399"/>
              <a:ext cx="1001606" cy="127001"/>
              <a:chOff x="0" y="0"/>
              <a:chExt cx="1001605" cy="127000"/>
            </a:xfrm>
          </p:grpSpPr>
          <p:sp>
            <p:nvSpPr>
              <p:cNvPr id="2194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195" name="负数小于它的绝对值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负数小于它的绝对值</a:t>
                </a:r>
              </a:p>
            </p:txBody>
          </p:sp>
        </p:grpSp>
        <p:grpSp>
          <p:nvGrpSpPr>
            <p:cNvPr id="2199" name="文本框 1543"/>
            <p:cNvGrpSpPr/>
            <p:nvPr/>
          </p:nvGrpSpPr>
          <p:grpSpPr>
            <a:xfrm>
              <a:off x="5945096" y="319255"/>
              <a:ext cx="1001606" cy="127001"/>
              <a:chOff x="0" y="0"/>
              <a:chExt cx="1001605" cy="127000"/>
            </a:xfrm>
          </p:grpSpPr>
          <p:sp>
            <p:nvSpPr>
              <p:cNvPr id="2197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98" name="同号相加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同号相加</a:t>
                </a:r>
              </a:p>
            </p:txBody>
          </p:sp>
        </p:grpSp>
        <p:grpSp>
          <p:nvGrpSpPr>
            <p:cNvPr id="2202" name="文本框 1544"/>
            <p:cNvGrpSpPr/>
            <p:nvPr/>
          </p:nvGrpSpPr>
          <p:grpSpPr>
            <a:xfrm>
              <a:off x="5945096" y="595109"/>
              <a:ext cx="1001606" cy="127001"/>
              <a:chOff x="0" y="0"/>
              <a:chExt cx="1001605" cy="127000"/>
            </a:xfrm>
          </p:grpSpPr>
          <p:sp>
            <p:nvSpPr>
              <p:cNvPr id="2200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01" name="异号两数相加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异号两数相加</a:t>
                </a:r>
              </a:p>
            </p:txBody>
          </p:sp>
        </p:grpSp>
        <p:grpSp>
          <p:nvGrpSpPr>
            <p:cNvPr id="2205" name="文本框 1546"/>
            <p:cNvGrpSpPr/>
            <p:nvPr/>
          </p:nvGrpSpPr>
          <p:grpSpPr>
            <a:xfrm>
              <a:off x="5945096" y="870965"/>
              <a:ext cx="1001606" cy="127001"/>
              <a:chOff x="0" y="0"/>
              <a:chExt cx="1001605" cy="127000"/>
            </a:xfrm>
          </p:grpSpPr>
          <p:sp>
            <p:nvSpPr>
              <p:cNvPr id="2203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04" name="整数的加法运算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整数的加法运算</a:t>
                </a:r>
              </a:p>
            </p:txBody>
          </p:sp>
        </p:grpSp>
        <p:grpSp>
          <p:nvGrpSpPr>
            <p:cNvPr id="2208" name="文本框 1547"/>
            <p:cNvGrpSpPr/>
            <p:nvPr/>
          </p:nvGrpSpPr>
          <p:grpSpPr>
            <a:xfrm>
              <a:off x="5945096" y="1146820"/>
              <a:ext cx="1001606" cy="127001"/>
              <a:chOff x="0" y="0"/>
              <a:chExt cx="1001605" cy="127000"/>
            </a:xfrm>
          </p:grpSpPr>
          <p:sp>
            <p:nvSpPr>
              <p:cNvPr id="2206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07" name="分数的加法运算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分数的加法运算</a:t>
                </a:r>
              </a:p>
            </p:txBody>
          </p:sp>
        </p:grpSp>
        <p:grpSp>
          <p:nvGrpSpPr>
            <p:cNvPr id="2211" name="文本框 1549"/>
            <p:cNvGrpSpPr/>
            <p:nvPr/>
          </p:nvGrpSpPr>
          <p:grpSpPr>
            <a:xfrm>
              <a:off x="5945096" y="1422674"/>
              <a:ext cx="1001606" cy="127001"/>
              <a:chOff x="0" y="0"/>
              <a:chExt cx="1001605" cy="127000"/>
            </a:xfrm>
          </p:grpSpPr>
          <p:sp>
            <p:nvSpPr>
              <p:cNvPr id="2209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10" name="一个数同0相加仍得这个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一个数同0相加仍得这个数</a:t>
                </a:r>
              </a:p>
            </p:txBody>
          </p:sp>
        </p:grpSp>
        <p:grpSp>
          <p:nvGrpSpPr>
            <p:cNvPr id="2214" name="文本框 1550"/>
            <p:cNvGrpSpPr/>
            <p:nvPr/>
          </p:nvGrpSpPr>
          <p:grpSpPr>
            <a:xfrm>
              <a:off x="5945096" y="1698530"/>
              <a:ext cx="1001606" cy="127001"/>
              <a:chOff x="0" y="0"/>
              <a:chExt cx="1001605" cy="127000"/>
            </a:xfrm>
          </p:grpSpPr>
          <p:sp>
            <p:nvSpPr>
              <p:cNvPr id="2212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13" name="互为相反数的相加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互为相反数的相加</a:t>
                </a:r>
              </a:p>
            </p:txBody>
          </p:sp>
        </p:grpSp>
        <p:grpSp>
          <p:nvGrpSpPr>
            <p:cNvPr id="2217" name="文本框 1552"/>
            <p:cNvGrpSpPr/>
            <p:nvPr/>
          </p:nvGrpSpPr>
          <p:grpSpPr>
            <a:xfrm>
              <a:off x="5945096" y="1974385"/>
              <a:ext cx="1001606" cy="127001"/>
              <a:chOff x="0" y="0"/>
              <a:chExt cx="1001605" cy="127000"/>
            </a:xfrm>
          </p:grpSpPr>
          <p:sp>
            <p:nvSpPr>
              <p:cNvPr id="2215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16" name="同号的先加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同号的先加</a:t>
                </a:r>
              </a:p>
            </p:txBody>
          </p:sp>
        </p:grpSp>
        <p:grpSp>
          <p:nvGrpSpPr>
            <p:cNvPr id="2220" name="文本框 1553"/>
            <p:cNvGrpSpPr/>
            <p:nvPr/>
          </p:nvGrpSpPr>
          <p:grpSpPr>
            <a:xfrm>
              <a:off x="5945096" y="2250239"/>
              <a:ext cx="1001606" cy="127001"/>
              <a:chOff x="0" y="0"/>
              <a:chExt cx="1001605" cy="127000"/>
            </a:xfrm>
          </p:grpSpPr>
          <p:sp>
            <p:nvSpPr>
              <p:cNvPr id="2218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19" name="同分母的先加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同分母的先加</a:t>
                </a:r>
              </a:p>
            </p:txBody>
          </p:sp>
        </p:grpSp>
        <p:grpSp>
          <p:nvGrpSpPr>
            <p:cNvPr id="2223" name="文本框 1555"/>
            <p:cNvGrpSpPr/>
            <p:nvPr/>
          </p:nvGrpSpPr>
          <p:grpSpPr>
            <a:xfrm>
              <a:off x="5945096" y="3077804"/>
              <a:ext cx="1001606" cy="127001"/>
              <a:chOff x="0" y="0"/>
              <a:chExt cx="1001605" cy="127000"/>
            </a:xfrm>
          </p:grpSpPr>
          <p:sp>
            <p:nvSpPr>
              <p:cNvPr id="2221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22" name="能凑整数的先加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能凑整数的先加</a:t>
                </a:r>
              </a:p>
            </p:txBody>
          </p:sp>
        </p:grpSp>
        <p:grpSp>
          <p:nvGrpSpPr>
            <p:cNvPr id="2226" name="文本框 1556"/>
            <p:cNvGrpSpPr/>
            <p:nvPr/>
          </p:nvGrpSpPr>
          <p:grpSpPr>
            <a:xfrm>
              <a:off x="5945096" y="3353660"/>
              <a:ext cx="1001606" cy="127001"/>
              <a:chOff x="0" y="0"/>
              <a:chExt cx="1001605" cy="127000"/>
            </a:xfrm>
          </p:grpSpPr>
          <p:sp>
            <p:nvSpPr>
              <p:cNvPr id="2224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25" name="有理数的加法的技巧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有理数的加法的技巧</a:t>
                </a:r>
              </a:p>
            </p:txBody>
          </p:sp>
        </p:grpSp>
        <p:grpSp>
          <p:nvGrpSpPr>
            <p:cNvPr id="2229" name="文本框 1557"/>
            <p:cNvGrpSpPr/>
            <p:nvPr/>
          </p:nvGrpSpPr>
          <p:grpSpPr>
            <a:xfrm>
              <a:off x="5945096" y="3629514"/>
              <a:ext cx="1001606" cy="127001"/>
              <a:chOff x="0" y="0"/>
              <a:chExt cx="1001605" cy="127000"/>
            </a:xfrm>
          </p:grpSpPr>
          <p:sp>
            <p:nvSpPr>
              <p:cNvPr id="2227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228" name="有理数的加法法则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有理数的加法法则</a:t>
                </a:r>
              </a:p>
            </p:txBody>
          </p:sp>
        </p:grpSp>
        <p:grpSp>
          <p:nvGrpSpPr>
            <p:cNvPr id="2232" name="文本框 1559"/>
            <p:cNvGrpSpPr/>
            <p:nvPr/>
          </p:nvGrpSpPr>
          <p:grpSpPr>
            <a:xfrm>
              <a:off x="5945096" y="3905370"/>
              <a:ext cx="1001606" cy="127001"/>
              <a:chOff x="0" y="0"/>
              <a:chExt cx="1001605" cy="127000"/>
            </a:xfrm>
          </p:grpSpPr>
          <p:sp>
            <p:nvSpPr>
              <p:cNvPr id="2230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31" name="加法的交换律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加法的交换律</a:t>
                </a:r>
              </a:p>
            </p:txBody>
          </p:sp>
        </p:grpSp>
        <p:grpSp>
          <p:nvGrpSpPr>
            <p:cNvPr id="2235" name="文本框 1560"/>
            <p:cNvGrpSpPr/>
            <p:nvPr/>
          </p:nvGrpSpPr>
          <p:grpSpPr>
            <a:xfrm>
              <a:off x="5945096" y="4181225"/>
              <a:ext cx="1001606" cy="127001"/>
              <a:chOff x="0" y="0"/>
              <a:chExt cx="1001605" cy="127000"/>
            </a:xfrm>
          </p:grpSpPr>
          <p:sp>
            <p:nvSpPr>
              <p:cNvPr id="2233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34" name="加法的结合律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加法的结合律</a:t>
                </a:r>
              </a:p>
            </p:txBody>
          </p:sp>
        </p:grpSp>
        <p:grpSp>
          <p:nvGrpSpPr>
            <p:cNvPr id="2238" name="文本框 1561"/>
            <p:cNvGrpSpPr/>
            <p:nvPr/>
          </p:nvGrpSpPr>
          <p:grpSpPr>
            <a:xfrm>
              <a:off x="5945096" y="4457079"/>
              <a:ext cx="1001606" cy="127001"/>
              <a:chOff x="0" y="0"/>
              <a:chExt cx="1001605" cy="127000"/>
            </a:xfrm>
          </p:grpSpPr>
          <p:sp>
            <p:nvSpPr>
              <p:cNvPr id="2236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37" name="几个数相加，能得到整数的先加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几个数相加，能得到整数的先加</a:t>
                </a:r>
              </a:p>
            </p:txBody>
          </p:sp>
        </p:grpSp>
        <p:grpSp>
          <p:nvGrpSpPr>
            <p:cNvPr id="2241" name="文本框 1563"/>
            <p:cNvGrpSpPr/>
            <p:nvPr/>
          </p:nvGrpSpPr>
          <p:grpSpPr>
            <a:xfrm>
              <a:off x="5945096" y="4689535"/>
              <a:ext cx="1001606" cy="213801"/>
              <a:chOff x="0" y="0"/>
              <a:chExt cx="1001605" cy="213800"/>
            </a:xfrm>
          </p:grpSpPr>
          <p:sp>
            <p:nvSpPr>
              <p:cNvPr id="2239" name="矩形"/>
              <p:cNvSpPr/>
              <p:nvPr/>
            </p:nvSpPr>
            <p:spPr>
              <a:xfrm>
                <a:off x="0" y="508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40" name="多个数相加，其中两个数互为相反数"/>
              <p:cNvSpPr txBox="1"/>
              <p:nvPr/>
            </p:nvSpPr>
            <p:spPr>
              <a:xfrm>
                <a:off x="0" y="-1"/>
                <a:ext cx="1001606" cy="2138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多个数相加，其中两个数互为相反数</a:t>
                </a:r>
              </a:p>
            </p:txBody>
          </p:sp>
        </p:grpSp>
        <p:grpSp>
          <p:nvGrpSpPr>
            <p:cNvPr id="2244" name="文本框 1564"/>
            <p:cNvGrpSpPr/>
            <p:nvPr/>
          </p:nvGrpSpPr>
          <p:grpSpPr>
            <a:xfrm>
              <a:off x="5945096" y="5284645"/>
              <a:ext cx="1001606" cy="127001"/>
              <a:chOff x="0" y="0"/>
              <a:chExt cx="1001605" cy="127000"/>
            </a:xfrm>
          </p:grpSpPr>
          <p:sp>
            <p:nvSpPr>
              <p:cNvPr id="2242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43" name="多个数相加，其中两个同号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多个数相加，其中两个同号</a:t>
                </a:r>
              </a:p>
            </p:txBody>
          </p:sp>
        </p:grpSp>
        <p:grpSp>
          <p:nvGrpSpPr>
            <p:cNvPr id="2247" name="文本框 1565"/>
            <p:cNvGrpSpPr/>
            <p:nvPr/>
          </p:nvGrpSpPr>
          <p:grpSpPr>
            <a:xfrm>
              <a:off x="5945096" y="5560500"/>
              <a:ext cx="1001606" cy="127001"/>
              <a:chOff x="0" y="0"/>
              <a:chExt cx="1001605" cy="127000"/>
            </a:xfrm>
          </p:grpSpPr>
          <p:sp>
            <p:nvSpPr>
              <p:cNvPr id="2245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46" name="多个数相加，其中两个同分母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多个数相加，其中两个同分母</a:t>
                </a:r>
              </a:p>
            </p:txBody>
          </p:sp>
        </p:grpSp>
        <p:grpSp>
          <p:nvGrpSpPr>
            <p:cNvPr id="2250" name="文本框 1567"/>
            <p:cNvGrpSpPr/>
            <p:nvPr/>
          </p:nvGrpSpPr>
          <p:grpSpPr>
            <a:xfrm>
              <a:off x="5945096" y="5836359"/>
              <a:ext cx="1001606" cy="127001"/>
              <a:chOff x="0" y="0"/>
              <a:chExt cx="1001605" cy="127000"/>
            </a:xfrm>
          </p:grpSpPr>
          <p:sp>
            <p:nvSpPr>
              <p:cNvPr id="2248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49" name="多个数相加，其中两个可以凑整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多个数相加，其中两个可以凑整</a:t>
                </a:r>
              </a:p>
            </p:txBody>
          </p:sp>
        </p:grpSp>
        <p:grpSp>
          <p:nvGrpSpPr>
            <p:cNvPr id="2253" name="文本框 1568"/>
            <p:cNvGrpSpPr/>
            <p:nvPr/>
          </p:nvGrpSpPr>
          <p:grpSpPr>
            <a:xfrm>
              <a:off x="5945096" y="2526095"/>
              <a:ext cx="1001606" cy="127001"/>
              <a:chOff x="0" y="0"/>
              <a:chExt cx="1001605" cy="127000"/>
            </a:xfrm>
          </p:grpSpPr>
          <p:sp>
            <p:nvSpPr>
              <p:cNvPr id="2251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52" name="计算器-基础知识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计算器-基础知识</a:t>
                </a:r>
              </a:p>
            </p:txBody>
          </p:sp>
        </p:grpSp>
        <p:grpSp>
          <p:nvGrpSpPr>
            <p:cNvPr id="2256" name="文本框 1569"/>
            <p:cNvGrpSpPr/>
            <p:nvPr/>
          </p:nvGrpSpPr>
          <p:grpSpPr>
            <a:xfrm>
              <a:off x="5945096" y="2801950"/>
              <a:ext cx="1001606" cy="127001"/>
              <a:chOff x="0" y="0"/>
              <a:chExt cx="1001605" cy="127000"/>
            </a:xfrm>
          </p:grpSpPr>
          <p:sp>
            <p:nvSpPr>
              <p:cNvPr id="2254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55" name="计算器-有理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计算器-有理数</a:t>
                </a:r>
              </a:p>
            </p:txBody>
          </p:sp>
        </p:grpSp>
        <p:grpSp>
          <p:nvGrpSpPr>
            <p:cNvPr id="2259" name="文本框 1571"/>
            <p:cNvGrpSpPr/>
            <p:nvPr/>
          </p:nvGrpSpPr>
          <p:grpSpPr>
            <a:xfrm>
              <a:off x="5945096" y="5008790"/>
              <a:ext cx="1001606" cy="127001"/>
              <a:chOff x="0" y="0"/>
              <a:chExt cx="1001605" cy="127000"/>
            </a:xfrm>
          </p:grpSpPr>
          <p:sp>
            <p:nvSpPr>
              <p:cNvPr id="2257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58" name="利用有理数的加法解决实际问题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利用有理数的加法解决实际问题</a:t>
                </a:r>
              </a:p>
            </p:txBody>
          </p:sp>
        </p:grpSp>
        <p:grpSp>
          <p:nvGrpSpPr>
            <p:cNvPr id="2262" name="文本框 1572"/>
            <p:cNvGrpSpPr/>
            <p:nvPr/>
          </p:nvGrpSpPr>
          <p:grpSpPr>
            <a:xfrm>
              <a:off x="7431370" y="-1"/>
              <a:ext cx="1001606" cy="213802"/>
              <a:chOff x="0" y="0"/>
              <a:chExt cx="1001605" cy="213800"/>
            </a:xfrm>
          </p:grpSpPr>
          <p:sp>
            <p:nvSpPr>
              <p:cNvPr id="2260" name="矩形"/>
              <p:cNvSpPr/>
              <p:nvPr/>
            </p:nvSpPr>
            <p:spPr>
              <a:xfrm>
                <a:off x="0" y="508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61" name="减去一个数等于加上这个数的相反数"/>
              <p:cNvSpPr txBox="1"/>
              <p:nvPr/>
            </p:nvSpPr>
            <p:spPr>
              <a:xfrm>
                <a:off x="0" y="-1"/>
                <a:ext cx="1001606" cy="2138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减去一个数等于加上这个数的相反数</a:t>
                </a:r>
              </a:p>
            </p:txBody>
          </p:sp>
        </p:grpSp>
        <p:grpSp>
          <p:nvGrpSpPr>
            <p:cNvPr id="2265" name="文本框 1574"/>
            <p:cNvGrpSpPr/>
            <p:nvPr/>
          </p:nvGrpSpPr>
          <p:grpSpPr>
            <a:xfrm>
              <a:off x="7431370" y="306716"/>
              <a:ext cx="1001606" cy="127001"/>
              <a:chOff x="0" y="0"/>
              <a:chExt cx="1001605" cy="127000"/>
            </a:xfrm>
          </p:grpSpPr>
          <p:sp>
            <p:nvSpPr>
              <p:cNvPr id="2263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264" name="有理数的减法法则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有理数的减法法则</a:t>
                </a:r>
              </a:p>
            </p:txBody>
          </p:sp>
        </p:grpSp>
        <p:grpSp>
          <p:nvGrpSpPr>
            <p:cNvPr id="2268" name="文本框 1575"/>
            <p:cNvGrpSpPr/>
            <p:nvPr/>
          </p:nvGrpSpPr>
          <p:grpSpPr>
            <a:xfrm>
              <a:off x="7431370" y="833347"/>
              <a:ext cx="1001606" cy="127001"/>
              <a:chOff x="0" y="0"/>
              <a:chExt cx="1001605" cy="127000"/>
            </a:xfrm>
          </p:grpSpPr>
          <p:sp>
            <p:nvSpPr>
              <p:cNvPr id="2266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67" name="有理数的减法的技巧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有理数的减法的技巧</a:t>
                </a:r>
              </a:p>
            </p:txBody>
          </p:sp>
        </p:grpSp>
        <p:grpSp>
          <p:nvGrpSpPr>
            <p:cNvPr id="2271" name="文本框 1577"/>
            <p:cNvGrpSpPr/>
            <p:nvPr/>
          </p:nvGrpSpPr>
          <p:grpSpPr>
            <a:xfrm>
              <a:off x="7431370" y="1096663"/>
              <a:ext cx="1001606" cy="127001"/>
              <a:chOff x="0" y="0"/>
              <a:chExt cx="1001605" cy="127000"/>
            </a:xfrm>
          </p:grpSpPr>
          <p:sp>
            <p:nvSpPr>
              <p:cNvPr id="2269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270" name="利用有理数的减法比较大小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利用有理数的减法比较大小</a:t>
                </a:r>
              </a:p>
            </p:txBody>
          </p:sp>
        </p:grpSp>
        <p:grpSp>
          <p:nvGrpSpPr>
            <p:cNvPr id="2274" name="文本框 1578"/>
            <p:cNvGrpSpPr/>
            <p:nvPr/>
          </p:nvGrpSpPr>
          <p:grpSpPr>
            <a:xfrm>
              <a:off x="7431370" y="1359979"/>
              <a:ext cx="1001606" cy="127001"/>
              <a:chOff x="0" y="0"/>
              <a:chExt cx="1001605" cy="127000"/>
            </a:xfrm>
          </p:grpSpPr>
          <p:sp>
            <p:nvSpPr>
              <p:cNvPr id="2272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73" name="求数轴上两点之间的距离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求数轴上两点之间的距离</a:t>
                </a:r>
              </a:p>
            </p:txBody>
          </p:sp>
        </p:grpSp>
        <p:grpSp>
          <p:nvGrpSpPr>
            <p:cNvPr id="2277" name="文本框 1579"/>
            <p:cNvGrpSpPr/>
            <p:nvPr/>
          </p:nvGrpSpPr>
          <p:grpSpPr>
            <a:xfrm>
              <a:off x="7431370" y="1623296"/>
              <a:ext cx="1001606" cy="127001"/>
              <a:chOff x="0" y="0"/>
              <a:chExt cx="1001605" cy="127000"/>
            </a:xfrm>
          </p:grpSpPr>
          <p:sp>
            <p:nvSpPr>
              <p:cNvPr id="2275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76" name="整数的减法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整数的减法</a:t>
                </a:r>
              </a:p>
            </p:txBody>
          </p:sp>
        </p:grpSp>
        <p:grpSp>
          <p:nvGrpSpPr>
            <p:cNvPr id="2280" name="文本框 1581"/>
            <p:cNvGrpSpPr/>
            <p:nvPr/>
          </p:nvGrpSpPr>
          <p:grpSpPr>
            <a:xfrm>
              <a:off x="7431370" y="1886611"/>
              <a:ext cx="1001606" cy="127001"/>
              <a:chOff x="0" y="0"/>
              <a:chExt cx="1001605" cy="127000"/>
            </a:xfrm>
          </p:grpSpPr>
          <p:sp>
            <p:nvSpPr>
              <p:cNvPr id="2278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79" name="分数的减法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分数的减法</a:t>
                </a:r>
              </a:p>
            </p:txBody>
          </p:sp>
        </p:grpSp>
        <p:grpSp>
          <p:nvGrpSpPr>
            <p:cNvPr id="2283" name="文本框 1582"/>
            <p:cNvGrpSpPr/>
            <p:nvPr/>
          </p:nvGrpSpPr>
          <p:grpSpPr>
            <a:xfrm>
              <a:off x="7431370" y="2149928"/>
              <a:ext cx="1001606" cy="127001"/>
              <a:chOff x="0" y="0"/>
              <a:chExt cx="1001605" cy="127000"/>
            </a:xfrm>
          </p:grpSpPr>
          <p:sp>
            <p:nvSpPr>
              <p:cNvPr id="2281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82" name="整数加减混合运算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整数加减混合运算</a:t>
                </a:r>
              </a:p>
            </p:txBody>
          </p:sp>
        </p:grpSp>
        <p:grpSp>
          <p:nvGrpSpPr>
            <p:cNvPr id="2286" name="文本框 1583"/>
            <p:cNvGrpSpPr/>
            <p:nvPr/>
          </p:nvGrpSpPr>
          <p:grpSpPr>
            <a:xfrm>
              <a:off x="7431370" y="2413243"/>
              <a:ext cx="1001606" cy="127001"/>
              <a:chOff x="0" y="0"/>
              <a:chExt cx="1001605" cy="127000"/>
            </a:xfrm>
          </p:grpSpPr>
          <p:sp>
            <p:nvSpPr>
              <p:cNvPr id="2284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85" name="分数加减混合运算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分数加减混合运算</a:t>
                </a:r>
              </a:p>
            </p:txBody>
          </p:sp>
        </p:grpSp>
        <p:grpSp>
          <p:nvGrpSpPr>
            <p:cNvPr id="2289" name="文本框 1584"/>
            <p:cNvGrpSpPr/>
            <p:nvPr/>
          </p:nvGrpSpPr>
          <p:grpSpPr>
            <a:xfrm>
              <a:off x="7431370" y="2676560"/>
              <a:ext cx="1001606" cy="127001"/>
              <a:chOff x="0" y="0"/>
              <a:chExt cx="1001605" cy="127000"/>
            </a:xfrm>
          </p:grpSpPr>
          <p:sp>
            <p:nvSpPr>
              <p:cNvPr id="2287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88" name="关注加减混合运算的数的特征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关注加减混合运算的数的特征</a:t>
                </a:r>
              </a:p>
            </p:txBody>
          </p:sp>
        </p:grpSp>
        <p:grpSp>
          <p:nvGrpSpPr>
            <p:cNvPr id="2292" name="文本框 1585"/>
            <p:cNvGrpSpPr/>
            <p:nvPr/>
          </p:nvGrpSpPr>
          <p:grpSpPr>
            <a:xfrm>
              <a:off x="7431370" y="2939875"/>
              <a:ext cx="1001606" cy="127001"/>
              <a:chOff x="0" y="0"/>
              <a:chExt cx="1001605" cy="127000"/>
            </a:xfrm>
          </p:grpSpPr>
          <p:sp>
            <p:nvSpPr>
              <p:cNvPr id="2290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91" name="关注加减混合运算的符号特征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关注加减混合运算的符号特征</a:t>
                </a:r>
              </a:p>
            </p:txBody>
          </p:sp>
        </p:grpSp>
        <p:grpSp>
          <p:nvGrpSpPr>
            <p:cNvPr id="2295" name="文本框 1586"/>
            <p:cNvGrpSpPr/>
            <p:nvPr/>
          </p:nvGrpSpPr>
          <p:grpSpPr>
            <a:xfrm>
              <a:off x="7431370" y="3203192"/>
              <a:ext cx="1001606" cy="127001"/>
              <a:chOff x="0" y="0"/>
              <a:chExt cx="1001605" cy="127000"/>
            </a:xfrm>
          </p:grpSpPr>
          <p:sp>
            <p:nvSpPr>
              <p:cNvPr id="2293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94" name="关注加减混合运算的运算顺序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关注加减混合运算的运算顺序</a:t>
                </a:r>
              </a:p>
            </p:txBody>
          </p:sp>
        </p:grpSp>
        <p:grpSp>
          <p:nvGrpSpPr>
            <p:cNvPr id="2298" name="文本框 1588"/>
            <p:cNvGrpSpPr/>
            <p:nvPr/>
          </p:nvGrpSpPr>
          <p:grpSpPr>
            <a:xfrm>
              <a:off x="7431370" y="3466508"/>
              <a:ext cx="1001606" cy="127001"/>
              <a:chOff x="0" y="0"/>
              <a:chExt cx="1001605" cy="127000"/>
            </a:xfrm>
          </p:grpSpPr>
          <p:sp>
            <p:nvSpPr>
              <p:cNvPr id="2296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297" name="有理数的加减混合运算添括号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有理数的加减混合运算添括号</a:t>
                </a:r>
              </a:p>
            </p:txBody>
          </p:sp>
        </p:grpSp>
        <p:grpSp>
          <p:nvGrpSpPr>
            <p:cNvPr id="2301" name="文本框 1589"/>
            <p:cNvGrpSpPr/>
            <p:nvPr/>
          </p:nvGrpSpPr>
          <p:grpSpPr>
            <a:xfrm>
              <a:off x="7431370" y="3729823"/>
              <a:ext cx="1001606" cy="127001"/>
              <a:chOff x="0" y="0"/>
              <a:chExt cx="1001605" cy="127000"/>
            </a:xfrm>
          </p:grpSpPr>
          <p:sp>
            <p:nvSpPr>
              <p:cNvPr id="2299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300" name="有理数的加减混合运算去括号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有理数的加减混合运算去括号</a:t>
                </a:r>
              </a:p>
            </p:txBody>
          </p:sp>
        </p:grpSp>
        <p:grpSp>
          <p:nvGrpSpPr>
            <p:cNvPr id="2304" name="文本框 1591"/>
            <p:cNvGrpSpPr/>
            <p:nvPr/>
          </p:nvGrpSpPr>
          <p:grpSpPr>
            <a:xfrm>
              <a:off x="7431370" y="3993139"/>
              <a:ext cx="1001606" cy="127001"/>
              <a:chOff x="0" y="0"/>
              <a:chExt cx="1001605" cy="127000"/>
            </a:xfrm>
          </p:grpSpPr>
          <p:sp>
            <p:nvSpPr>
              <p:cNvPr id="2302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303" name="有理数的加减混合运算的运算法则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有理数的加减混合运算的运算法则</a:t>
                </a:r>
              </a:p>
            </p:txBody>
          </p:sp>
        </p:grpSp>
        <p:grpSp>
          <p:nvGrpSpPr>
            <p:cNvPr id="2307" name="文本框 1592"/>
            <p:cNvGrpSpPr/>
            <p:nvPr/>
          </p:nvGrpSpPr>
          <p:grpSpPr>
            <a:xfrm>
              <a:off x="7431370" y="4256456"/>
              <a:ext cx="1001606" cy="127001"/>
              <a:chOff x="0" y="0"/>
              <a:chExt cx="1001605" cy="127000"/>
            </a:xfrm>
          </p:grpSpPr>
          <p:sp>
            <p:nvSpPr>
              <p:cNvPr id="2305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306" name="两个正数相乘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两个正数相乘</a:t>
                </a:r>
              </a:p>
            </p:txBody>
          </p:sp>
        </p:grpSp>
        <p:grpSp>
          <p:nvGrpSpPr>
            <p:cNvPr id="2310" name="文本框 1593"/>
            <p:cNvGrpSpPr/>
            <p:nvPr/>
          </p:nvGrpSpPr>
          <p:grpSpPr>
            <a:xfrm>
              <a:off x="7431370" y="4519772"/>
              <a:ext cx="1001606" cy="127001"/>
              <a:chOff x="0" y="0"/>
              <a:chExt cx="1001605" cy="127000"/>
            </a:xfrm>
          </p:grpSpPr>
          <p:sp>
            <p:nvSpPr>
              <p:cNvPr id="2308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309" name="两个负数相乘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两个负数相乘</a:t>
                </a:r>
              </a:p>
            </p:txBody>
          </p:sp>
        </p:grpSp>
        <p:grpSp>
          <p:nvGrpSpPr>
            <p:cNvPr id="2313" name="文本框 1595"/>
            <p:cNvGrpSpPr/>
            <p:nvPr/>
          </p:nvGrpSpPr>
          <p:grpSpPr>
            <a:xfrm>
              <a:off x="7431370" y="4783087"/>
              <a:ext cx="1001606" cy="127001"/>
              <a:chOff x="0" y="0"/>
              <a:chExt cx="1001605" cy="127000"/>
            </a:xfrm>
          </p:grpSpPr>
          <p:sp>
            <p:nvSpPr>
              <p:cNvPr id="2311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312" name="一个正数乘以一个负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一个正数乘以一个负数</a:t>
                </a:r>
              </a:p>
            </p:txBody>
          </p:sp>
        </p:grpSp>
        <p:grpSp>
          <p:nvGrpSpPr>
            <p:cNvPr id="2316" name="文本框 1596"/>
            <p:cNvGrpSpPr/>
            <p:nvPr/>
          </p:nvGrpSpPr>
          <p:grpSpPr>
            <a:xfrm>
              <a:off x="7431370" y="5046403"/>
              <a:ext cx="1001606" cy="127001"/>
              <a:chOff x="0" y="0"/>
              <a:chExt cx="1001605" cy="127000"/>
            </a:xfrm>
          </p:grpSpPr>
          <p:sp>
            <p:nvSpPr>
              <p:cNvPr id="2314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315" name="多个数相乘的符号判断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多个数相乘的符号判断</a:t>
                </a:r>
              </a:p>
            </p:txBody>
          </p:sp>
        </p:grpSp>
        <p:grpSp>
          <p:nvGrpSpPr>
            <p:cNvPr id="2319" name="文本框 1597"/>
            <p:cNvGrpSpPr/>
            <p:nvPr/>
          </p:nvGrpSpPr>
          <p:grpSpPr>
            <a:xfrm>
              <a:off x="7431370" y="5309720"/>
              <a:ext cx="1001606" cy="127001"/>
              <a:chOff x="0" y="0"/>
              <a:chExt cx="1001605" cy="127000"/>
            </a:xfrm>
          </p:grpSpPr>
          <p:sp>
            <p:nvSpPr>
              <p:cNvPr id="2317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318" name="乘法的运算顺序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乘法的运算顺序</a:t>
                </a:r>
              </a:p>
            </p:txBody>
          </p:sp>
        </p:grpSp>
        <p:grpSp>
          <p:nvGrpSpPr>
            <p:cNvPr id="2322" name="文本框 1598"/>
            <p:cNvGrpSpPr/>
            <p:nvPr/>
          </p:nvGrpSpPr>
          <p:grpSpPr>
            <a:xfrm>
              <a:off x="7431370" y="5573036"/>
              <a:ext cx="1001606" cy="127001"/>
              <a:chOff x="0" y="0"/>
              <a:chExt cx="1001605" cy="127000"/>
            </a:xfrm>
          </p:grpSpPr>
          <p:sp>
            <p:nvSpPr>
              <p:cNvPr id="2320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321" name="整数的乘法运算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整数的乘法运算</a:t>
                </a:r>
              </a:p>
            </p:txBody>
          </p:sp>
        </p:grpSp>
        <p:grpSp>
          <p:nvGrpSpPr>
            <p:cNvPr id="2325" name="文本框 1599"/>
            <p:cNvGrpSpPr/>
            <p:nvPr/>
          </p:nvGrpSpPr>
          <p:grpSpPr>
            <a:xfrm>
              <a:off x="7431370" y="5836359"/>
              <a:ext cx="1001606" cy="127001"/>
              <a:chOff x="0" y="0"/>
              <a:chExt cx="1001605" cy="127000"/>
            </a:xfrm>
          </p:grpSpPr>
          <p:sp>
            <p:nvSpPr>
              <p:cNvPr id="2323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324" name="分数的乘法运算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分数的乘法运算</a:t>
                </a:r>
              </a:p>
            </p:txBody>
          </p:sp>
        </p:grpSp>
        <p:grpSp>
          <p:nvGrpSpPr>
            <p:cNvPr id="2328" name="文本框 1601"/>
            <p:cNvGrpSpPr/>
            <p:nvPr/>
          </p:nvGrpSpPr>
          <p:grpSpPr>
            <a:xfrm>
              <a:off x="7431370" y="570032"/>
              <a:ext cx="1001606" cy="127001"/>
              <a:chOff x="0" y="0"/>
              <a:chExt cx="1001605" cy="127000"/>
            </a:xfrm>
          </p:grpSpPr>
          <p:sp>
            <p:nvSpPr>
              <p:cNvPr id="2326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327" name="利用有理数的减法解决实际问题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利用有理数的减法解决实际问题</a:t>
                </a:r>
              </a:p>
            </p:txBody>
          </p:sp>
        </p:grpSp>
        <p:grpSp>
          <p:nvGrpSpPr>
            <p:cNvPr id="2331" name="文本框 1602"/>
            <p:cNvGrpSpPr/>
            <p:nvPr/>
          </p:nvGrpSpPr>
          <p:grpSpPr>
            <a:xfrm>
              <a:off x="0" y="43399"/>
              <a:ext cx="1001606" cy="127001"/>
              <a:chOff x="0" y="0"/>
              <a:chExt cx="1001605" cy="127000"/>
            </a:xfrm>
          </p:grpSpPr>
          <p:sp>
            <p:nvSpPr>
              <p:cNvPr id="2329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330" name="正数和负数表示相反意义的量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正数和负数表示相反意义的量</a:t>
                </a:r>
              </a:p>
            </p:txBody>
          </p:sp>
        </p:grpSp>
        <p:grpSp>
          <p:nvGrpSpPr>
            <p:cNvPr id="2334" name="文本框 1603"/>
            <p:cNvGrpSpPr/>
            <p:nvPr/>
          </p:nvGrpSpPr>
          <p:grpSpPr>
            <a:xfrm>
              <a:off x="0" y="306716"/>
              <a:ext cx="1001606" cy="127001"/>
              <a:chOff x="0" y="0"/>
              <a:chExt cx="1001605" cy="127000"/>
            </a:xfrm>
          </p:grpSpPr>
          <p:sp>
            <p:nvSpPr>
              <p:cNvPr id="2332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333" name="定义识别正数和负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定义识别正数和负数</a:t>
                </a:r>
              </a:p>
            </p:txBody>
          </p:sp>
        </p:grpSp>
        <p:grpSp>
          <p:nvGrpSpPr>
            <p:cNvPr id="2337" name="文本框 1605"/>
            <p:cNvGrpSpPr/>
            <p:nvPr/>
          </p:nvGrpSpPr>
          <p:grpSpPr>
            <a:xfrm>
              <a:off x="0" y="570032"/>
              <a:ext cx="1001606" cy="127001"/>
              <a:chOff x="0" y="0"/>
              <a:chExt cx="1001605" cy="127000"/>
            </a:xfrm>
          </p:grpSpPr>
          <p:sp>
            <p:nvSpPr>
              <p:cNvPr id="2335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336" name="正数和负数的实际应用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正数和负数的实际应用</a:t>
                </a:r>
              </a:p>
            </p:txBody>
          </p:sp>
        </p:grpSp>
        <p:grpSp>
          <p:nvGrpSpPr>
            <p:cNvPr id="2340" name="文本框 1606"/>
            <p:cNvGrpSpPr/>
            <p:nvPr/>
          </p:nvGrpSpPr>
          <p:grpSpPr>
            <a:xfrm>
              <a:off x="0" y="833347"/>
              <a:ext cx="1001606" cy="127001"/>
              <a:chOff x="0" y="0"/>
              <a:chExt cx="1001605" cy="127000"/>
            </a:xfrm>
          </p:grpSpPr>
          <p:sp>
            <p:nvSpPr>
              <p:cNvPr id="2338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339" name="0与正数，负数的关系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0与正数，负数的关系</a:t>
                </a:r>
              </a:p>
            </p:txBody>
          </p:sp>
        </p:grpSp>
        <p:grpSp>
          <p:nvGrpSpPr>
            <p:cNvPr id="2343" name="文本框 1607"/>
            <p:cNvGrpSpPr/>
            <p:nvPr/>
          </p:nvGrpSpPr>
          <p:grpSpPr>
            <a:xfrm>
              <a:off x="0" y="1096663"/>
              <a:ext cx="1001606" cy="127001"/>
              <a:chOff x="0" y="0"/>
              <a:chExt cx="1001605" cy="127000"/>
            </a:xfrm>
          </p:grpSpPr>
          <p:sp>
            <p:nvSpPr>
              <p:cNvPr id="2341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342" name="比某负数大的负整数有几个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比某负数大的负整数有几个</a:t>
                </a:r>
              </a:p>
            </p:txBody>
          </p:sp>
        </p:grpSp>
        <p:grpSp>
          <p:nvGrpSpPr>
            <p:cNvPr id="2346" name="文本框 1609"/>
            <p:cNvGrpSpPr/>
            <p:nvPr/>
          </p:nvGrpSpPr>
          <p:grpSpPr>
            <a:xfrm>
              <a:off x="0" y="1359979"/>
              <a:ext cx="1001606" cy="127001"/>
              <a:chOff x="0" y="0"/>
              <a:chExt cx="1001605" cy="127000"/>
            </a:xfrm>
          </p:grpSpPr>
          <p:sp>
            <p:nvSpPr>
              <p:cNvPr id="2344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345" name="比某正数小的正整数有几个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比某正数小的正整数有几个</a:t>
                </a:r>
              </a:p>
            </p:txBody>
          </p:sp>
        </p:grpSp>
        <p:grpSp>
          <p:nvGrpSpPr>
            <p:cNvPr id="2349" name="文本框 1610"/>
            <p:cNvGrpSpPr/>
            <p:nvPr/>
          </p:nvGrpSpPr>
          <p:grpSpPr>
            <a:xfrm>
              <a:off x="0" y="1623296"/>
              <a:ext cx="1001606" cy="127001"/>
              <a:chOff x="0" y="0"/>
              <a:chExt cx="1001605" cy="127000"/>
            </a:xfrm>
          </p:grpSpPr>
          <p:sp>
            <p:nvSpPr>
              <p:cNvPr id="2347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348" name="正数和负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正数和负数</a:t>
                </a:r>
              </a:p>
            </p:txBody>
          </p:sp>
        </p:grpSp>
        <p:grpSp>
          <p:nvGrpSpPr>
            <p:cNvPr id="2352" name="文本框 1611"/>
            <p:cNvGrpSpPr/>
            <p:nvPr/>
          </p:nvGrpSpPr>
          <p:grpSpPr>
            <a:xfrm>
              <a:off x="0" y="1886611"/>
              <a:ext cx="1001606" cy="127001"/>
              <a:chOff x="0" y="0"/>
              <a:chExt cx="1001605" cy="127000"/>
            </a:xfrm>
          </p:grpSpPr>
          <p:sp>
            <p:nvSpPr>
              <p:cNvPr id="2350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351" name="有理数的概念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有理数的概念</a:t>
                </a:r>
              </a:p>
            </p:txBody>
          </p:sp>
        </p:grpSp>
        <p:grpSp>
          <p:nvGrpSpPr>
            <p:cNvPr id="2355" name="文本框 1613"/>
            <p:cNvGrpSpPr/>
            <p:nvPr/>
          </p:nvGrpSpPr>
          <p:grpSpPr>
            <a:xfrm>
              <a:off x="0" y="2149928"/>
              <a:ext cx="1001606" cy="127001"/>
              <a:chOff x="0" y="0"/>
              <a:chExt cx="1001605" cy="127000"/>
            </a:xfrm>
          </p:grpSpPr>
          <p:sp>
            <p:nvSpPr>
              <p:cNvPr id="2353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354" name="最小的正整数是1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最小的正整数是1</a:t>
                </a:r>
              </a:p>
            </p:txBody>
          </p:sp>
        </p:grpSp>
        <p:grpSp>
          <p:nvGrpSpPr>
            <p:cNvPr id="2358" name="文本框 1614"/>
            <p:cNvGrpSpPr/>
            <p:nvPr/>
          </p:nvGrpSpPr>
          <p:grpSpPr>
            <a:xfrm>
              <a:off x="0" y="2413243"/>
              <a:ext cx="1001606" cy="127001"/>
              <a:chOff x="0" y="0"/>
              <a:chExt cx="1001605" cy="127000"/>
            </a:xfrm>
          </p:grpSpPr>
          <p:sp>
            <p:nvSpPr>
              <p:cNvPr id="2356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357" name="最大的负整数是-1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最大的负整数是-1</a:t>
                </a:r>
              </a:p>
            </p:txBody>
          </p:sp>
        </p:grpSp>
        <p:grpSp>
          <p:nvGrpSpPr>
            <p:cNvPr id="2361" name="文本框 1615"/>
            <p:cNvGrpSpPr/>
            <p:nvPr/>
          </p:nvGrpSpPr>
          <p:grpSpPr>
            <a:xfrm>
              <a:off x="0" y="2676560"/>
              <a:ext cx="1001606" cy="127001"/>
              <a:chOff x="0" y="0"/>
              <a:chExt cx="1001605" cy="127000"/>
            </a:xfrm>
          </p:grpSpPr>
          <p:sp>
            <p:nvSpPr>
              <p:cNvPr id="2359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360" name="最小的非负有理数是0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最小的非负有理数是0</a:t>
                </a:r>
              </a:p>
            </p:txBody>
          </p:sp>
        </p:grpSp>
        <p:grpSp>
          <p:nvGrpSpPr>
            <p:cNvPr id="2364" name="文本框 1617"/>
            <p:cNvGrpSpPr/>
            <p:nvPr/>
          </p:nvGrpSpPr>
          <p:grpSpPr>
            <a:xfrm>
              <a:off x="0" y="2939875"/>
              <a:ext cx="1001606" cy="127001"/>
              <a:chOff x="0" y="0"/>
              <a:chExt cx="1001605" cy="127000"/>
            </a:xfrm>
          </p:grpSpPr>
          <p:sp>
            <p:nvSpPr>
              <p:cNvPr id="2362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363" name="最大的非正有理数是0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最大的非正有理数是0</a:t>
                </a:r>
              </a:p>
            </p:txBody>
          </p:sp>
        </p:grpSp>
        <p:grpSp>
          <p:nvGrpSpPr>
            <p:cNvPr id="2367" name="文本框 1618"/>
            <p:cNvGrpSpPr/>
            <p:nvPr/>
          </p:nvGrpSpPr>
          <p:grpSpPr>
            <a:xfrm>
              <a:off x="0" y="3203192"/>
              <a:ext cx="1001606" cy="127001"/>
              <a:chOff x="0" y="0"/>
              <a:chExt cx="1001605" cy="127000"/>
            </a:xfrm>
          </p:grpSpPr>
          <p:sp>
            <p:nvSpPr>
              <p:cNvPr id="2365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366" name="有理数按照正、负数和0分类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有理数按照正、负数和0分类</a:t>
                </a:r>
              </a:p>
            </p:txBody>
          </p:sp>
        </p:grpSp>
        <p:grpSp>
          <p:nvGrpSpPr>
            <p:cNvPr id="2370" name="文本框 1619"/>
            <p:cNvGrpSpPr/>
            <p:nvPr/>
          </p:nvGrpSpPr>
          <p:grpSpPr>
            <a:xfrm>
              <a:off x="0" y="3466508"/>
              <a:ext cx="1001606" cy="127001"/>
              <a:chOff x="0" y="0"/>
              <a:chExt cx="1001605" cy="127000"/>
            </a:xfrm>
          </p:grpSpPr>
          <p:sp>
            <p:nvSpPr>
              <p:cNvPr id="2368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369" name="有理数按照整数和分数分类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有理数按照整数和分数分类</a:t>
                </a:r>
              </a:p>
            </p:txBody>
          </p:sp>
        </p:grpSp>
        <p:grpSp>
          <p:nvGrpSpPr>
            <p:cNvPr id="2373" name="文本框 1620"/>
            <p:cNvGrpSpPr/>
            <p:nvPr/>
          </p:nvGrpSpPr>
          <p:grpSpPr>
            <a:xfrm>
              <a:off x="0" y="3993139"/>
              <a:ext cx="1001606" cy="127001"/>
              <a:chOff x="0" y="0"/>
              <a:chExt cx="1001605" cy="127000"/>
            </a:xfrm>
          </p:grpSpPr>
          <p:sp>
            <p:nvSpPr>
              <p:cNvPr id="2371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372" name="有理数的分类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有理数的分类</a:t>
                </a:r>
              </a:p>
            </p:txBody>
          </p:sp>
        </p:grpSp>
        <p:grpSp>
          <p:nvGrpSpPr>
            <p:cNvPr id="2376" name="文本框 1621"/>
            <p:cNvGrpSpPr/>
            <p:nvPr/>
          </p:nvGrpSpPr>
          <p:grpSpPr>
            <a:xfrm>
              <a:off x="0" y="4256456"/>
              <a:ext cx="1001606" cy="127001"/>
              <a:chOff x="0" y="0"/>
              <a:chExt cx="1001605" cy="127000"/>
            </a:xfrm>
          </p:grpSpPr>
          <p:sp>
            <p:nvSpPr>
              <p:cNvPr id="2374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375" name="负数的倒数的认识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负数的倒数的认识</a:t>
                </a:r>
              </a:p>
            </p:txBody>
          </p:sp>
        </p:grpSp>
        <p:grpSp>
          <p:nvGrpSpPr>
            <p:cNvPr id="2379" name="文本框 1622"/>
            <p:cNvGrpSpPr/>
            <p:nvPr/>
          </p:nvGrpSpPr>
          <p:grpSpPr>
            <a:xfrm>
              <a:off x="0" y="4519772"/>
              <a:ext cx="1001606" cy="127001"/>
              <a:chOff x="0" y="0"/>
              <a:chExt cx="1001605" cy="127000"/>
            </a:xfrm>
          </p:grpSpPr>
          <p:sp>
            <p:nvSpPr>
              <p:cNvPr id="2377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378" name="负数的倒数的应用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负数的倒数的应用</a:t>
                </a:r>
              </a:p>
            </p:txBody>
          </p:sp>
        </p:grpSp>
        <p:grpSp>
          <p:nvGrpSpPr>
            <p:cNvPr id="2382" name="文本框 1624"/>
            <p:cNvGrpSpPr/>
            <p:nvPr/>
          </p:nvGrpSpPr>
          <p:grpSpPr>
            <a:xfrm>
              <a:off x="0" y="4783087"/>
              <a:ext cx="1001606" cy="127001"/>
              <a:chOff x="0" y="0"/>
              <a:chExt cx="1001605" cy="127000"/>
            </a:xfrm>
          </p:grpSpPr>
          <p:sp>
            <p:nvSpPr>
              <p:cNvPr id="2380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381" name="分数和小数的区别和联系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分数和小数的区别和联系</a:t>
                </a:r>
              </a:p>
            </p:txBody>
          </p:sp>
        </p:grpSp>
        <p:grpSp>
          <p:nvGrpSpPr>
            <p:cNvPr id="2385" name="文本框 1625"/>
            <p:cNvGrpSpPr/>
            <p:nvPr/>
          </p:nvGrpSpPr>
          <p:grpSpPr>
            <a:xfrm>
              <a:off x="0" y="5046403"/>
              <a:ext cx="1001606" cy="127001"/>
              <a:chOff x="0" y="0"/>
              <a:chExt cx="1001605" cy="127000"/>
            </a:xfrm>
          </p:grpSpPr>
          <p:sp>
            <p:nvSpPr>
              <p:cNvPr id="2383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384" name="对0的理解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对0的理解</a:t>
                </a:r>
              </a:p>
            </p:txBody>
          </p:sp>
        </p:grpSp>
        <p:grpSp>
          <p:nvGrpSpPr>
            <p:cNvPr id="2388" name="文本框 1626"/>
            <p:cNvGrpSpPr/>
            <p:nvPr/>
          </p:nvGrpSpPr>
          <p:grpSpPr>
            <a:xfrm>
              <a:off x="0" y="5309720"/>
              <a:ext cx="1001606" cy="127001"/>
              <a:chOff x="0" y="0"/>
              <a:chExt cx="1001605" cy="127000"/>
            </a:xfrm>
          </p:grpSpPr>
          <p:sp>
            <p:nvSpPr>
              <p:cNvPr id="2386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387" name="数的集合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数的集合</a:t>
                </a:r>
              </a:p>
            </p:txBody>
          </p:sp>
        </p:grpSp>
        <p:grpSp>
          <p:nvGrpSpPr>
            <p:cNvPr id="2391" name="文本框 1627"/>
            <p:cNvGrpSpPr/>
            <p:nvPr/>
          </p:nvGrpSpPr>
          <p:grpSpPr>
            <a:xfrm>
              <a:off x="0" y="5573036"/>
              <a:ext cx="1001606" cy="127001"/>
              <a:chOff x="0" y="0"/>
              <a:chExt cx="1001605" cy="127000"/>
            </a:xfrm>
          </p:grpSpPr>
          <p:sp>
            <p:nvSpPr>
              <p:cNvPr id="2389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390" name="数学常识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数学常识</a:t>
                </a:r>
              </a:p>
            </p:txBody>
          </p:sp>
        </p:grpSp>
        <p:grpSp>
          <p:nvGrpSpPr>
            <p:cNvPr id="2394" name="文本框 1628"/>
            <p:cNvGrpSpPr/>
            <p:nvPr/>
          </p:nvGrpSpPr>
          <p:grpSpPr>
            <a:xfrm>
              <a:off x="0" y="5836359"/>
              <a:ext cx="1001606" cy="127001"/>
              <a:chOff x="0" y="0"/>
              <a:chExt cx="1001605" cy="127000"/>
            </a:xfrm>
          </p:grpSpPr>
          <p:sp>
            <p:nvSpPr>
              <p:cNvPr id="2392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393" name="有数字表示事件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有数字表示事件</a:t>
                </a:r>
              </a:p>
            </p:txBody>
          </p:sp>
        </p:grpSp>
        <p:grpSp>
          <p:nvGrpSpPr>
            <p:cNvPr id="2397" name="文本框 1629"/>
            <p:cNvGrpSpPr/>
            <p:nvPr/>
          </p:nvGrpSpPr>
          <p:grpSpPr>
            <a:xfrm>
              <a:off x="0" y="3729823"/>
              <a:ext cx="1001606" cy="127001"/>
              <a:chOff x="0" y="0"/>
              <a:chExt cx="1001605" cy="127000"/>
            </a:xfrm>
          </p:grpSpPr>
          <p:sp>
            <p:nvSpPr>
              <p:cNvPr id="2395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396" name="相关数的识别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相关数的识别</a:t>
                </a:r>
              </a:p>
            </p:txBody>
          </p:sp>
        </p:grpSp>
        <p:grpSp>
          <p:nvGrpSpPr>
            <p:cNvPr id="2400" name="文本框 1630"/>
            <p:cNvGrpSpPr/>
            <p:nvPr/>
          </p:nvGrpSpPr>
          <p:grpSpPr>
            <a:xfrm>
              <a:off x="1486274" y="43399"/>
              <a:ext cx="1001606" cy="127001"/>
              <a:chOff x="0" y="0"/>
              <a:chExt cx="1001605" cy="127000"/>
            </a:xfrm>
          </p:grpSpPr>
          <p:sp>
            <p:nvSpPr>
              <p:cNvPr id="2398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399" name="认识数轴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认识数轴</a:t>
                </a:r>
              </a:p>
            </p:txBody>
          </p:sp>
        </p:grpSp>
        <p:grpSp>
          <p:nvGrpSpPr>
            <p:cNvPr id="2403" name="文本框 1631"/>
            <p:cNvGrpSpPr/>
            <p:nvPr/>
          </p:nvGrpSpPr>
          <p:grpSpPr>
            <a:xfrm>
              <a:off x="1486274" y="295267"/>
              <a:ext cx="1001606" cy="127001"/>
              <a:chOff x="0" y="0"/>
              <a:chExt cx="1001605" cy="127000"/>
            </a:xfrm>
          </p:grpSpPr>
          <p:sp>
            <p:nvSpPr>
              <p:cNvPr id="2401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02" name="数轴的画法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数轴的画法</a:t>
                </a:r>
              </a:p>
            </p:txBody>
          </p:sp>
        </p:grpSp>
        <p:grpSp>
          <p:nvGrpSpPr>
            <p:cNvPr id="2406" name="文本框 1632"/>
            <p:cNvGrpSpPr/>
            <p:nvPr/>
          </p:nvGrpSpPr>
          <p:grpSpPr>
            <a:xfrm>
              <a:off x="1486274" y="547136"/>
              <a:ext cx="1001606" cy="127001"/>
              <a:chOff x="0" y="0"/>
              <a:chExt cx="1001605" cy="127000"/>
            </a:xfrm>
          </p:grpSpPr>
          <p:sp>
            <p:nvSpPr>
              <p:cNvPr id="2404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05" name="已知数轴上的点读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已知数轴上的点读数</a:t>
                </a:r>
              </a:p>
            </p:txBody>
          </p:sp>
        </p:grpSp>
        <p:grpSp>
          <p:nvGrpSpPr>
            <p:cNvPr id="2409" name="文本框 1633"/>
            <p:cNvGrpSpPr/>
            <p:nvPr/>
          </p:nvGrpSpPr>
          <p:grpSpPr>
            <a:xfrm>
              <a:off x="1486274" y="799003"/>
              <a:ext cx="1001606" cy="127001"/>
              <a:chOff x="0" y="0"/>
              <a:chExt cx="1001605" cy="127000"/>
            </a:xfrm>
          </p:grpSpPr>
          <p:sp>
            <p:nvSpPr>
              <p:cNvPr id="2407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08" name="已知某个数画数轴上的点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已知某个数画数轴上的点</a:t>
                </a:r>
              </a:p>
            </p:txBody>
          </p:sp>
        </p:grpSp>
        <p:grpSp>
          <p:nvGrpSpPr>
            <p:cNvPr id="2412" name="文本框 1634"/>
            <p:cNvGrpSpPr/>
            <p:nvPr/>
          </p:nvGrpSpPr>
          <p:grpSpPr>
            <a:xfrm>
              <a:off x="1486274" y="1050871"/>
              <a:ext cx="1001606" cy="127001"/>
              <a:chOff x="0" y="0"/>
              <a:chExt cx="1001605" cy="127000"/>
            </a:xfrm>
          </p:grpSpPr>
          <p:sp>
            <p:nvSpPr>
              <p:cNvPr id="2410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11" name="数轴上的点与有理数的关系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数轴上的点与有理数的关系</a:t>
                </a:r>
              </a:p>
            </p:txBody>
          </p:sp>
        </p:grpSp>
        <p:grpSp>
          <p:nvGrpSpPr>
            <p:cNvPr id="2415" name="文本框 1635"/>
            <p:cNvGrpSpPr/>
            <p:nvPr/>
          </p:nvGrpSpPr>
          <p:grpSpPr>
            <a:xfrm>
              <a:off x="1486274" y="1259339"/>
              <a:ext cx="1001606" cy="213801"/>
              <a:chOff x="0" y="0"/>
              <a:chExt cx="1001605" cy="213800"/>
            </a:xfrm>
          </p:grpSpPr>
          <p:sp>
            <p:nvSpPr>
              <p:cNvPr id="2413" name="矩形"/>
              <p:cNvSpPr/>
              <p:nvPr/>
            </p:nvSpPr>
            <p:spPr>
              <a:xfrm>
                <a:off x="0" y="508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14" name="A点表示一个数，B点表示一个数，AB的距离"/>
              <p:cNvSpPr txBox="1"/>
              <p:nvPr/>
            </p:nvSpPr>
            <p:spPr>
              <a:xfrm>
                <a:off x="0" y="-1"/>
                <a:ext cx="1001606" cy="2138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A点表示一个数，B点表示一个数，AB的距离</a:t>
                </a:r>
              </a:p>
            </p:txBody>
          </p:sp>
        </p:grpSp>
        <p:grpSp>
          <p:nvGrpSpPr>
            <p:cNvPr id="2418" name="文本框 1636"/>
            <p:cNvGrpSpPr/>
            <p:nvPr/>
          </p:nvGrpSpPr>
          <p:grpSpPr>
            <a:xfrm>
              <a:off x="1486274" y="1511208"/>
              <a:ext cx="1001606" cy="213801"/>
              <a:chOff x="0" y="0"/>
              <a:chExt cx="1001605" cy="213800"/>
            </a:xfrm>
          </p:grpSpPr>
          <p:sp>
            <p:nvSpPr>
              <p:cNvPr id="2416" name="矩形"/>
              <p:cNvSpPr/>
              <p:nvPr/>
            </p:nvSpPr>
            <p:spPr>
              <a:xfrm>
                <a:off x="0" y="508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17" name="A点表示一个数，B点表示一个数，AB中点"/>
              <p:cNvSpPr txBox="1"/>
              <p:nvPr/>
            </p:nvSpPr>
            <p:spPr>
              <a:xfrm>
                <a:off x="0" y="-1"/>
                <a:ext cx="1001606" cy="2138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A点表示一个数，B点表示一个数，AB中点</a:t>
                </a:r>
              </a:p>
            </p:txBody>
          </p:sp>
        </p:grpSp>
        <p:grpSp>
          <p:nvGrpSpPr>
            <p:cNvPr id="2421" name="文本框 1637"/>
            <p:cNvGrpSpPr/>
            <p:nvPr/>
          </p:nvGrpSpPr>
          <p:grpSpPr>
            <a:xfrm>
              <a:off x="1486274" y="1763076"/>
              <a:ext cx="1001606" cy="213801"/>
              <a:chOff x="0" y="0"/>
              <a:chExt cx="1001605" cy="213800"/>
            </a:xfrm>
          </p:grpSpPr>
          <p:sp>
            <p:nvSpPr>
              <p:cNvPr id="2419" name="矩形"/>
              <p:cNvSpPr/>
              <p:nvPr/>
            </p:nvSpPr>
            <p:spPr>
              <a:xfrm>
                <a:off x="0" y="508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20" name="A点表示一个数，向右平移m个单位表示的数"/>
              <p:cNvSpPr txBox="1"/>
              <p:nvPr/>
            </p:nvSpPr>
            <p:spPr>
              <a:xfrm>
                <a:off x="0" y="-1"/>
                <a:ext cx="1001606" cy="2138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A点表示一个数，向右平移m个单位表示的数</a:t>
                </a:r>
              </a:p>
            </p:txBody>
          </p:sp>
        </p:grpSp>
        <p:grpSp>
          <p:nvGrpSpPr>
            <p:cNvPr id="2424" name="文本框 1638"/>
            <p:cNvGrpSpPr/>
            <p:nvPr/>
          </p:nvGrpSpPr>
          <p:grpSpPr>
            <a:xfrm>
              <a:off x="1486274" y="2014944"/>
              <a:ext cx="1001606" cy="213801"/>
              <a:chOff x="0" y="0"/>
              <a:chExt cx="1001605" cy="213800"/>
            </a:xfrm>
          </p:grpSpPr>
          <p:sp>
            <p:nvSpPr>
              <p:cNvPr id="2422" name="矩形"/>
              <p:cNvSpPr/>
              <p:nvPr/>
            </p:nvSpPr>
            <p:spPr>
              <a:xfrm>
                <a:off x="0" y="508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23" name="A点表示一个数，向左平移m个单位表示的数"/>
              <p:cNvSpPr txBox="1"/>
              <p:nvPr/>
            </p:nvSpPr>
            <p:spPr>
              <a:xfrm>
                <a:off x="0" y="-1"/>
                <a:ext cx="1001606" cy="2138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A点表示一个数，向左平移m个单位表示的数</a:t>
                </a:r>
              </a:p>
            </p:txBody>
          </p:sp>
        </p:grpSp>
        <p:grpSp>
          <p:nvGrpSpPr>
            <p:cNvPr id="2427" name="文本框 1639"/>
            <p:cNvGrpSpPr/>
            <p:nvPr/>
          </p:nvGrpSpPr>
          <p:grpSpPr>
            <a:xfrm>
              <a:off x="1486274" y="2266812"/>
              <a:ext cx="1001606" cy="213801"/>
              <a:chOff x="0" y="0"/>
              <a:chExt cx="1001605" cy="213800"/>
            </a:xfrm>
          </p:grpSpPr>
          <p:sp>
            <p:nvSpPr>
              <p:cNvPr id="2425" name="矩形"/>
              <p:cNvSpPr/>
              <p:nvPr/>
            </p:nvSpPr>
            <p:spPr>
              <a:xfrm>
                <a:off x="0" y="508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26" name="A点表示一个数,与点A相距m个单位表示的数"/>
              <p:cNvSpPr txBox="1"/>
              <p:nvPr/>
            </p:nvSpPr>
            <p:spPr>
              <a:xfrm>
                <a:off x="0" y="-1"/>
                <a:ext cx="1001606" cy="2138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A点表示一个数,与点A相距m个单位表示的数</a:t>
                </a:r>
              </a:p>
            </p:txBody>
          </p:sp>
        </p:grpSp>
        <p:grpSp>
          <p:nvGrpSpPr>
            <p:cNvPr id="2430" name="文本框 1640"/>
            <p:cNvGrpSpPr/>
            <p:nvPr/>
          </p:nvGrpSpPr>
          <p:grpSpPr>
            <a:xfrm>
              <a:off x="1486274" y="2518679"/>
              <a:ext cx="1001606" cy="213801"/>
              <a:chOff x="0" y="0"/>
              <a:chExt cx="1001605" cy="213800"/>
            </a:xfrm>
          </p:grpSpPr>
          <p:sp>
            <p:nvSpPr>
              <p:cNvPr id="2428" name="矩形"/>
              <p:cNvSpPr/>
              <p:nvPr/>
            </p:nvSpPr>
            <p:spPr>
              <a:xfrm>
                <a:off x="0" y="508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29" name="长度为m的木棒最多能覆盖几个整数点"/>
              <p:cNvSpPr txBox="1"/>
              <p:nvPr/>
            </p:nvSpPr>
            <p:spPr>
              <a:xfrm>
                <a:off x="0" y="-1"/>
                <a:ext cx="1001606" cy="2138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长度为m的木棒最多能覆盖几个整数点</a:t>
                </a:r>
              </a:p>
            </p:txBody>
          </p:sp>
        </p:grpSp>
        <p:grpSp>
          <p:nvGrpSpPr>
            <p:cNvPr id="2433" name="文本框 1641"/>
            <p:cNvGrpSpPr/>
            <p:nvPr/>
          </p:nvGrpSpPr>
          <p:grpSpPr>
            <a:xfrm>
              <a:off x="1486274" y="2770548"/>
              <a:ext cx="1001606" cy="213801"/>
              <a:chOff x="0" y="0"/>
              <a:chExt cx="1001605" cy="213800"/>
            </a:xfrm>
          </p:grpSpPr>
          <p:sp>
            <p:nvSpPr>
              <p:cNvPr id="2431" name="矩形"/>
              <p:cNvSpPr/>
              <p:nvPr/>
            </p:nvSpPr>
            <p:spPr>
              <a:xfrm>
                <a:off x="0" y="508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32" name="长度为m的木棒最少能覆盖几个整数点"/>
              <p:cNvSpPr txBox="1"/>
              <p:nvPr/>
            </p:nvSpPr>
            <p:spPr>
              <a:xfrm>
                <a:off x="0" y="-1"/>
                <a:ext cx="1001606" cy="2138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长度为m的木棒最少能覆盖几个整数点</a:t>
                </a:r>
              </a:p>
            </p:txBody>
          </p:sp>
        </p:grpSp>
        <p:grpSp>
          <p:nvGrpSpPr>
            <p:cNvPr id="2436" name="文本框 1642"/>
            <p:cNvGrpSpPr/>
            <p:nvPr/>
          </p:nvGrpSpPr>
          <p:grpSpPr>
            <a:xfrm>
              <a:off x="1486274" y="3065815"/>
              <a:ext cx="1001606" cy="127001"/>
              <a:chOff x="0" y="0"/>
              <a:chExt cx="1001605" cy="127000"/>
            </a:xfrm>
          </p:grpSpPr>
          <p:sp>
            <p:nvSpPr>
              <p:cNvPr id="2434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35" name="数轴上距离问题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数轴上距离问题</a:t>
                </a:r>
              </a:p>
            </p:txBody>
          </p:sp>
        </p:grpSp>
        <p:grpSp>
          <p:nvGrpSpPr>
            <p:cNvPr id="2439" name="文本框 1643"/>
            <p:cNvGrpSpPr/>
            <p:nvPr/>
          </p:nvGrpSpPr>
          <p:grpSpPr>
            <a:xfrm>
              <a:off x="1486274" y="3317683"/>
              <a:ext cx="1001606" cy="127001"/>
              <a:chOff x="0" y="0"/>
              <a:chExt cx="1001605" cy="127000"/>
            </a:xfrm>
          </p:grpSpPr>
          <p:sp>
            <p:nvSpPr>
              <p:cNvPr id="2437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38" name="数轴线段上的整点个数问题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数轴线段上的整点个数问题</a:t>
                </a:r>
              </a:p>
            </p:txBody>
          </p:sp>
        </p:grpSp>
        <p:grpSp>
          <p:nvGrpSpPr>
            <p:cNvPr id="2442" name="文本框 1644"/>
            <p:cNvGrpSpPr/>
            <p:nvPr/>
          </p:nvGrpSpPr>
          <p:grpSpPr>
            <a:xfrm>
              <a:off x="1486274" y="3569551"/>
              <a:ext cx="1001606" cy="127001"/>
              <a:chOff x="0" y="0"/>
              <a:chExt cx="1001605" cy="127000"/>
            </a:xfrm>
          </p:grpSpPr>
          <p:sp>
            <p:nvSpPr>
              <p:cNvPr id="2440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41" name="数轴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数轴</a:t>
                </a:r>
              </a:p>
            </p:txBody>
          </p:sp>
        </p:grpSp>
        <p:grpSp>
          <p:nvGrpSpPr>
            <p:cNvPr id="2445" name="文本框 1645"/>
            <p:cNvGrpSpPr/>
            <p:nvPr/>
          </p:nvGrpSpPr>
          <p:grpSpPr>
            <a:xfrm>
              <a:off x="1486274" y="3821420"/>
              <a:ext cx="1001606" cy="127001"/>
              <a:chOff x="0" y="0"/>
              <a:chExt cx="1001605" cy="127000"/>
            </a:xfrm>
          </p:grpSpPr>
          <p:sp>
            <p:nvSpPr>
              <p:cNvPr id="2443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444" name="相反数的识别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相反数的识别</a:t>
                </a:r>
              </a:p>
            </p:txBody>
          </p:sp>
        </p:grpSp>
        <p:grpSp>
          <p:nvGrpSpPr>
            <p:cNvPr id="2448" name="文本框 1646"/>
            <p:cNvGrpSpPr/>
            <p:nvPr/>
          </p:nvGrpSpPr>
          <p:grpSpPr>
            <a:xfrm>
              <a:off x="1486274" y="4073288"/>
              <a:ext cx="1001606" cy="127001"/>
              <a:chOff x="0" y="0"/>
              <a:chExt cx="1001605" cy="127000"/>
            </a:xfrm>
          </p:grpSpPr>
          <p:sp>
            <p:nvSpPr>
              <p:cNvPr id="2446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47" name="a和a的相反数之间的整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a和a的相反数之间的整数</a:t>
                </a:r>
              </a:p>
            </p:txBody>
          </p:sp>
        </p:grpSp>
        <p:grpSp>
          <p:nvGrpSpPr>
            <p:cNvPr id="2451" name="文本框 1647"/>
            <p:cNvGrpSpPr/>
            <p:nvPr/>
          </p:nvGrpSpPr>
          <p:grpSpPr>
            <a:xfrm>
              <a:off x="1486274" y="4325156"/>
              <a:ext cx="1001606" cy="127001"/>
              <a:chOff x="0" y="0"/>
              <a:chExt cx="1001605" cy="127000"/>
            </a:xfrm>
          </p:grpSpPr>
          <p:sp>
            <p:nvSpPr>
              <p:cNvPr id="2449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50" name="相反数的几何意义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相反数的几何意义</a:t>
                </a:r>
              </a:p>
            </p:txBody>
          </p:sp>
        </p:grpSp>
        <p:grpSp>
          <p:nvGrpSpPr>
            <p:cNvPr id="2454" name="文本框 1648"/>
            <p:cNvGrpSpPr/>
            <p:nvPr/>
          </p:nvGrpSpPr>
          <p:grpSpPr>
            <a:xfrm>
              <a:off x="1486274" y="4577024"/>
              <a:ext cx="1001606" cy="127001"/>
              <a:chOff x="0" y="0"/>
              <a:chExt cx="1001605" cy="127000"/>
            </a:xfrm>
          </p:grpSpPr>
          <p:sp>
            <p:nvSpPr>
              <p:cNvPr id="2452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53" name="多重符号的化简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多重符号的化简</a:t>
                </a:r>
              </a:p>
            </p:txBody>
          </p:sp>
        </p:grpSp>
        <p:grpSp>
          <p:nvGrpSpPr>
            <p:cNvPr id="2457" name="文本框 1649"/>
            <p:cNvGrpSpPr/>
            <p:nvPr/>
          </p:nvGrpSpPr>
          <p:grpSpPr>
            <a:xfrm>
              <a:off x="1486274" y="4828892"/>
              <a:ext cx="1001606" cy="127001"/>
              <a:chOff x="0" y="0"/>
              <a:chExt cx="1001605" cy="127000"/>
            </a:xfrm>
          </p:grpSpPr>
          <p:sp>
            <p:nvSpPr>
              <p:cNvPr id="2455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56" name="相反数大于本身的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相反数大于本身的数</a:t>
                </a:r>
              </a:p>
            </p:txBody>
          </p:sp>
        </p:grpSp>
        <p:grpSp>
          <p:nvGrpSpPr>
            <p:cNvPr id="2460" name="文本框 1650"/>
            <p:cNvGrpSpPr/>
            <p:nvPr/>
          </p:nvGrpSpPr>
          <p:grpSpPr>
            <a:xfrm>
              <a:off x="1486274" y="5080760"/>
              <a:ext cx="1001606" cy="127001"/>
              <a:chOff x="0" y="0"/>
              <a:chExt cx="1001605" cy="127000"/>
            </a:xfrm>
          </p:grpSpPr>
          <p:sp>
            <p:nvSpPr>
              <p:cNvPr id="2458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59" name="相反数小于本身的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相反数小于本身的数</a:t>
                </a:r>
              </a:p>
            </p:txBody>
          </p:sp>
        </p:grpSp>
        <p:grpSp>
          <p:nvGrpSpPr>
            <p:cNvPr id="2463" name="文本框 1651"/>
            <p:cNvGrpSpPr/>
            <p:nvPr/>
          </p:nvGrpSpPr>
          <p:grpSpPr>
            <a:xfrm>
              <a:off x="1486274" y="5332627"/>
              <a:ext cx="1001606" cy="127001"/>
              <a:chOff x="0" y="0"/>
              <a:chExt cx="1001605" cy="127000"/>
            </a:xfrm>
          </p:grpSpPr>
          <p:sp>
            <p:nvSpPr>
              <p:cNvPr id="2461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62" name="相反数等于本身的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相反数等于本身的数</a:t>
                </a:r>
              </a:p>
            </p:txBody>
          </p:sp>
        </p:grpSp>
        <p:grpSp>
          <p:nvGrpSpPr>
            <p:cNvPr id="2466" name="文本框 1652"/>
            <p:cNvGrpSpPr/>
            <p:nvPr/>
          </p:nvGrpSpPr>
          <p:grpSpPr>
            <a:xfrm>
              <a:off x="1486274" y="5584495"/>
              <a:ext cx="1001606" cy="127001"/>
              <a:chOff x="0" y="0"/>
              <a:chExt cx="1001605" cy="127000"/>
            </a:xfrm>
          </p:grpSpPr>
          <p:sp>
            <p:nvSpPr>
              <p:cNvPr id="2464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465" name="互为相反数的两数之和为0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互为相反数的两数之和为0</a:t>
                </a:r>
              </a:p>
            </p:txBody>
          </p:sp>
        </p:grpSp>
        <p:grpSp>
          <p:nvGrpSpPr>
            <p:cNvPr id="2469" name="文本框 1653"/>
            <p:cNvGrpSpPr/>
            <p:nvPr/>
          </p:nvGrpSpPr>
          <p:grpSpPr>
            <a:xfrm>
              <a:off x="1486274" y="5836359"/>
              <a:ext cx="1001606" cy="127001"/>
              <a:chOff x="0" y="0"/>
              <a:chExt cx="1001605" cy="127000"/>
            </a:xfrm>
          </p:grpSpPr>
          <p:sp>
            <p:nvSpPr>
              <p:cNvPr id="2467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68" name="相反数的意义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相反数的意义</a:t>
                </a:r>
              </a:p>
            </p:txBody>
          </p:sp>
        </p:grpSp>
        <p:grpSp>
          <p:nvGrpSpPr>
            <p:cNvPr id="2472" name="文本框 1654"/>
            <p:cNvGrpSpPr/>
            <p:nvPr/>
          </p:nvGrpSpPr>
          <p:grpSpPr>
            <a:xfrm>
              <a:off x="2972548" y="43399"/>
              <a:ext cx="1001606" cy="127001"/>
              <a:chOff x="0" y="0"/>
              <a:chExt cx="1001605" cy="127000"/>
            </a:xfrm>
          </p:grpSpPr>
          <p:sp>
            <p:nvSpPr>
              <p:cNvPr id="2470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71" name="﹣a的相反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﹣a的相反数</a:t>
                </a:r>
              </a:p>
            </p:txBody>
          </p:sp>
        </p:grpSp>
        <p:grpSp>
          <p:nvGrpSpPr>
            <p:cNvPr id="2475" name="文本框 1655"/>
            <p:cNvGrpSpPr/>
            <p:nvPr/>
          </p:nvGrpSpPr>
          <p:grpSpPr>
            <a:xfrm>
              <a:off x="2972548" y="266206"/>
              <a:ext cx="1001606" cy="127001"/>
              <a:chOff x="0" y="0"/>
              <a:chExt cx="1001605" cy="127000"/>
            </a:xfrm>
          </p:grpSpPr>
          <p:sp>
            <p:nvSpPr>
              <p:cNvPr id="2473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74" name="非负数的相反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非负数的相反数</a:t>
                </a:r>
              </a:p>
            </p:txBody>
          </p:sp>
        </p:grpSp>
        <p:grpSp>
          <p:nvGrpSpPr>
            <p:cNvPr id="2478" name="文本框 1656"/>
            <p:cNvGrpSpPr/>
            <p:nvPr/>
          </p:nvGrpSpPr>
          <p:grpSpPr>
            <a:xfrm>
              <a:off x="2972548" y="489012"/>
              <a:ext cx="1001606" cy="127001"/>
              <a:chOff x="0" y="0"/>
              <a:chExt cx="1001605" cy="127000"/>
            </a:xfrm>
          </p:grpSpPr>
          <p:sp>
            <p:nvSpPr>
              <p:cNvPr id="2476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77" name="负数的相反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负数的相反数</a:t>
                </a:r>
              </a:p>
            </p:txBody>
          </p:sp>
        </p:grpSp>
        <p:grpSp>
          <p:nvGrpSpPr>
            <p:cNvPr id="2481" name="文本框 1657"/>
            <p:cNvGrpSpPr/>
            <p:nvPr/>
          </p:nvGrpSpPr>
          <p:grpSpPr>
            <a:xfrm>
              <a:off x="2972548" y="711818"/>
              <a:ext cx="1001606" cy="127001"/>
              <a:chOff x="0" y="0"/>
              <a:chExt cx="1001605" cy="127000"/>
            </a:xfrm>
          </p:grpSpPr>
          <p:sp>
            <p:nvSpPr>
              <p:cNvPr id="2479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80" name="0的相反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0的相反数</a:t>
                </a:r>
              </a:p>
            </p:txBody>
          </p:sp>
        </p:grpSp>
        <p:grpSp>
          <p:nvGrpSpPr>
            <p:cNvPr id="2484" name="文本框 1658"/>
            <p:cNvGrpSpPr/>
            <p:nvPr/>
          </p:nvGrpSpPr>
          <p:grpSpPr>
            <a:xfrm>
              <a:off x="2972548" y="1157430"/>
              <a:ext cx="1001606" cy="127001"/>
              <a:chOff x="0" y="0"/>
              <a:chExt cx="1001605" cy="127000"/>
            </a:xfrm>
          </p:grpSpPr>
          <p:sp>
            <p:nvSpPr>
              <p:cNvPr id="2482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483" name="a=-b,a的相反数是b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a=-b,a的相反数是b</a:t>
                </a:r>
              </a:p>
            </p:txBody>
          </p:sp>
        </p:grpSp>
        <p:grpSp>
          <p:nvGrpSpPr>
            <p:cNvPr id="2487" name="文本框 1659"/>
            <p:cNvGrpSpPr/>
            <p:nvPr/>
          </p:nvGrpSpPr>
          <p:grpSpPr>
            <a:xfrm>
              <a:off x="2972548" y="1380236"/>
              <a:ext cx="1001606" cy="127001"/>
              <a:chOff x="0" y="0"/>
              <a:chExt cx="1001605" cy="127000"/>
            </a:xfrm>
          </p:grpSpPr>
          <p:sp>
            <p:nvSpPr>
              <p:cNvPr id="2485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486" name="a的相反数是-b,b=a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a的相反数是-b,b=a</a:t>
                </a:r>
              </a:p>
            </p:txBody>
          </p:sp>
        </p:grpSp>
        <p:grpSp>
          <p:nvGrpSpPr>
            <p:cNvPr id="2490" name="文本框 1660"/>
            <p:cNvGrpSpPr/>
            <p:nvPr/>
          </p:nvGrpSpPr>
          <p:grpSpPr>
            <a:xfrm>
              <a:off x="2972548" y="1603041"/>
              <a:ext cx="1001606" cy="127001"/>
              <a:chOff x="0" y="0"/>
              <a:chExt cx="1001605" cy="127000"/>
            </a:xfrm>
          </p:grpSpPr>
          <p:sp>
            <p:nvSpPr>
              <p:cNvPr id="2488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89" name="﹣a-b相反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﹣a-b相反数</a:t>
                </a:r>
              </a:p>
            </p:txBody>
          </p:sp>
        </p:grpSp>
        <p:grpSp>
          <p:nvGrpSpPr>
            <p:cNvPr id="2493" name="文本框 1661"/>
            <p:cNvGrpSpPr/>
            <p:nvPr/>
          </p:nvGrpSpPr>
          <p:grpSpPr>
            <a:xfrm>
              <a:off x="2972548" y="1825848"/>
              <a:ext cx="1001606" cy="127001"/>
              <a:chOff x="0" y="0"/>
              <a:chExt cx="1001605" cy="127000"/>
            </a:xfrm>
          </p:grpSpPr>
          <p:sp>
            <p:nvSpPr>
              <p:cNvPr id="2491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92" name="b-a的相反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b-a的相反数</a:t>
                </a:r>
              </a:p>
            </p:txBody>
          </p:sp>
        </p:grpSp>
        <p:grpSp>
          <p:nvGrpSpPr>
            <p:cNvPr id="2496" name="文本框 1662"/>
            <p:cNvGrpSpPr/>
            <p:nvPr/>
          </p:nvGrpSpPr>
          <p:grpSpPr>
            <a:xfrm>
              <a:off x="2972548" y="2048654"/>
              <a:ext cx="1001606" cy="127001"/>
              <a:chOff x="0" y="0"/>
              <a:chExt cx="1001605" cy="127000"/>
            </a:xfrm>
          </p:grpSpPr>
          <p:sp>
            <p:nvSpPr>
              <p:cNvPr id="2494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95" name="a-b相反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a-b相反数</a:t>
                </a:r>
              </a:p>
            </p:txBody>
          </p:sp>
        </p:grpSp>
        <p:grpSp>
          <p:nvGrpSpPr>
            <p:cNvPr id="2499" name="文本框 1663"/>
            <p:cNvGrpSpPr/>
            <p:nvPr/>
          </p:nvGrpSpPr>
          <p:grpSpPr>
            <a:xfrm>
              <a:off x="2972548" y="2271459"/>
              <a:ext cx="1001606" cy="127001"/>
              <a:chOff x="0" y="0"/>
              <a:chExt cx="1001605" cy="127000"/>
            </a:xfrm>
          </p:grpSpPr>
          <p:sp>
            <p:nvSpPr>
              <p:cNvPr id="2497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498" name="a+b相反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a+b相反数</a:t>
                </a:r>
              </a:p>
            </p:txBody>
          </p:sp>
        </p:grpSp>
        <p:grpSp>
          <p:nvGrpSpPr>
            <p:cNvPr id="2502" name="文本框 1664"/>
            <p:cNvGrpSpPr/>
            <p:nvPr/>
          </p:nvGrpSpPr>
          <p:grpSpPr>
            <a:xfrm>
              <a:off x="2972548" y="2494265"/>
              <a:ext cx="1001606" cy="127001"/>
              <a:chOff x="0" y="0"/>
              <a:chExt cx="1001605" cy="127000"/>
            </a:xfrm>
          </p:grpSpPr>
          <p:sp>
            <p:nvSpPr>
              <p:cNvPr id="2500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501" name="相反数的求法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相反数的求法</a:t>
                </a:r>
              </a:p>
            </p:txBody>
          </p:sp>
        </p:grpSp>
        <p:grpSp>
          <p:nvGrpSpPr>
            <p:cNvPr id="2505" name="文本框 1665"/>
            <p:cNvGrpSpPr/>
            <p:nvPr/>
          </p:nvGrpSpPr>
          <p:grpSpPr>
            <a:xfrm>
              <a:off x="2972548" y="2717072"/>
              <a:ext cx="1001606" cy="127001"/>
              <a:chOff x="0" y="0"/>
              <a:chExt cx="1001605" cy="127000"/>
            </a:xfrm>
          </p:grpSpPr>
          <p:sp>
            <p:nvSpPr>
              <p:cNvPr id="2503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504" name="到原点距离为a的数的表示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到原点距离为a的数的表示</a:t>
                </a:r>
              </a:p>
            </p:txBody>
          </p:sp>
        </p:grpSp>
        <p:grpSp>
          <p:nvGrpSpPr>
            <p:cNvPr id="2508" name="文本框 1666"/>
            <p:cNvGrpSpPr/>
            <p:nvPr/>
          </p:nvGrpSpPr>
          <p:grpSpPr>
            <a:xfrm>
              <a:off x="2972548" y="2939878"/>
              <a:ext cx="1001606" cy="127001"/>
              <a:chOff x="0" y="0"/>
              <a:chExt cx="1001605" cy="127000"/>
            </a:xfrm>
          </p:grpSpPr>
          <p:sp>
            <p:nvSpPr>
              <p:cNvPr id="2506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507" name="求一个非负数的绝对值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求一个非负数的绝对值</a:t>
                </a:r>
              </a:p>
            </p:txBody>
          </p:sp>
        </p:grpSp>
        <p:grpSp>
          <p:nvGrpSpPr>
            <p:cNvPr id="2511" name="文本框 1667"/>
            <p:cNvGrpSpPr/>
            <p:nvPr/>
          </p:nvGrpSpPr>
          <p:grpSpPr>
            <a:xfrm>
              <a:off x="2972548" y="3162684"/>
              <a:ext cx="1001606" cy="127001"/>
              <a:chOff x="0" y="0"/>
              <a:chExt cx="1001605" cy="127000"/>
            </a:xfrm>
          </p:grpSpPr>
          <p:sp>
            <p:nvSpPr>
              <p:cNvPr id="2509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510" name="求一个负数的绝对值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求一个负数的绝对值</a:t>
                </a:r>
              </a:p>
            </p:txBody>
          </p:sp>
        </p:grpSp>
        <p:grpSp>
          <p:nvGrpSpPr>
            <p:cNvPr id="2514" name="文本框 1668"/>
            <p:cNvGrpSpPr/>
            <p:nvPr/>
          </p:nvGrpSpPr>
          <p:grpSpPr>
            <a:xfrm>
              <a:off x="2972548" y="3385489"/>
              <a:ext cx="1001606" cy="127001"/>
              <a:chOff x="0" y="0"/>
              <a:chExt cx="1001605" cy="127000"/>
            </a:xfrm>
          </p:grpSpPr>
          <p:sp>
            <p:nvSpPr>
              <p:cNvPr id="2512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513" name="已知绝对值，求一个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已知绝对值，求一个数</a:t>
                </a:r>
              </a:p>
            </p:txBody>
          </p:sp>
        </p:grpSp>
        <p:grpSp>
          <p:nvGrpSpPr>
            <p:cNvPr id="2517" name="文本框 1669"/>
            <p:cNvGrpSpPr/>
            <p:nvPr/>
          </p:nvGrpSpPr>
          <p:grpSpPr>
            <a:xfrm>
              <a:off x="2972548" y="3608296"/>
              <a:ext cx="1001606" cy="127001"/>
              <a:chOff x="0" y="0"/>
              <a:chExt cx="1001605" cy="127000"/>
            </a:xfrm>
          </p:grpSpPr>
          <p:sp>
            <p:nvSpPr>
              <p:cNvPr id="2515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516" name="含绝对值的计算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含绝对值的计算</a:t>
                </a:r>
              </a:p>
            </p:txBody>
          </p:sp>
        </p:grpSp>
        <p:grpSp>
          <p:nvGrpSpPr>
            <p:cNvPr id="2520" name="文本框 1670"/>
            <p:cNvGrpSpPr/>
            <p:nvPr/>
          </p:nvGrpSpPr>
          <p:grpSpPr>
            <a:xfrm>
              <a:off x="2972548" y="3831102"/>
              <a:ext cx="1001606" cy="127001"/>
              <a:chOff x="0" y="0"/>
              <a:chExt cx="1001605" cy="127000"/>
            </a:xfrm>
          </p:grpSpPr>
          <p:sp>
            <p:nvSpPr>
              <p:cNvPr id="2518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519" name="绝对值等于本身的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绝对值等于本身的数</a:t>
                </a:r>
              </a:p>
            </p:txBody>
          </p:sp>
        </p:grpSp>
        <p:grpSp>
          <p:nvGrpSpPr>
            <p:cNvPr id="2523" name="文本框 1671"/>
            <p:cNvGrpSpPr/>
            <p:nvPr/>
          </p:nvGrpSpPr>
          <p:grpSpPr>
            <a:xfrm>
              <a:off x="2972548" y="4053907"/>
              <a:ext cx="1001606" cy="127001"/>
              <a:chOff x="0" y="0"/>
              <a:chExt cx="1001605" cy="127000"/>
            </a:xfrm>
          </p:grpSpPr>
          <p:sp>
            <p:nvSpPr>
              <p:cNvPr id="2521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522" name="利用绝对值的意义化简绝对值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利用绝对值的意义化简绝对值</a:t>
                </a:r>
              </a:p>
            </p:txBody>
          </p:sp>
        </p:grpSp>
        <p:grpSp>
          <p:nvGrpSpPr>
            <p:cNvPr id="2526" name="文本框 1672"/>
            <p:cNvGrpSpPr/>
            <p:nvPr/>
          </p:nvGrpSpPr>
          <p:grpSpPr>
            <a:xfrm>
              <a:off x="2972548" y="4276714"/>
              <a:ext cx="1001606" cy="127001"/>
              <a:chOff x="0" y="0"/>
              <a:chExt cx="1001605" cy="127000"/>
            </a:xfrm>
          </p:grpSpPr>
          <p:sp>
            <p:nvSpPr>
              <p:cNvPr id="2524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525" name="绝对值相同的两个数互为相反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绝对值相同的两个数互为相反数</a:t>
                </a:r>
              </a:p>
            </p:txBody>
          </p:sp>
        </p:grpSp>
        <p:grpSp>
          <p:nvGrpSpPr>
            <p:cNvPr id="2529" name="文本框 1673"/>
            <p:cNvGrpSpPr/>
            <p:nvPr/>
          </p:nvGrpSpPr>
          <p:grpSpPr>
            <a:xfrm>
              <a:off x="2972548" y="4456120"/>
              <a:ext cx="1001606" cy="213801"/>
              <a:chOff x="0" y="0"/>
              <a:chExt cx="1001605" cy="213800"/>
            </a:xfrm>
          </p:grpSpPr>
          <p:sp>
            <p:nvSpPr>
              <p:cNvPr id="2527" name="矩形"/>
              <p:cNvSpPr/>
              <p:nvPr/>
            </p:nvSpPr>
            <p:spPr>
              <a:xfrm>
                <a:off x="0" y="508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528" name="一个数的绝对值等于这个数的相反数"/>
              <p:cNvSpPr txBox="1"/>
              <p:nvPr/>
            </p:nvSpPr>
            <p:spPr>
              <a:xfrm>
                <a:off x="0" y="-1"/>
                <a:ext cx="1001606" cy="2138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一个数的绝对值等于这个数的相反数</a:t>
                </a:r>
              </a:p>
            </p:txBody>
          </p:sp>
        </p:grpSp>
        <p:grpSp>
          <p:nvGrpSpPr>
            <p:cNvPr id="2532" name="文本框 1674"/>
            <p:cNvGrpSpPr/>
            <p:nvPr/>
          </p:nvGrpSpPr>
          <p:grpSpPr>
            <a:xfrm>
              <a:off x="2972548" y="4722326"/>
              <a:ext cx="1001606" cy="127001"/>
              <a:chOff x="0" y="0"/>
              <a:chExt cx="1001605" cy="127000"/>
            </a:xfrm>
          </p:grpSpPr>
          <p:sp>
            <p:nvSpPr>
              <p:cNvPr id="2530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531" name="绝对值最小的正整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绝对值最小的正整数</a:t>
                </a:r>
              </a:p>
            </p:txBody>
          </p:sp>
        </p:grpSp>
        <p:grpSp>
          <p:nvGrpSpPr>
            <p:cNvPr id="2535" name="文本框 1675"/>
            <p:cNvGrpSpPr/>
            <p:nvPr/>
          </p:nvGrpSpPr>
          <p:grpSpPr>
            <a:xfrm>
              <a:off x="2972548" y="4945132"/>
              <a:ext cx="1001606" cy="127001"/>
              <a:chOff x="0" y="0"/>
              <a:chExt cx="1001605" cy="127000"/>
            </a:xfrm>
          </p:grpSpPr>
          <p:sp>
            <p:nvSpPr>
              <p:cNvPr id="2533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534" name="绝对值最小的负整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绝对值最小的负整数</a:t>
                </a:r>
              </a:p>
            </p:txBody>
          </p:sp>
        </p:grpSp>
        <p:grpSp>
          <p:nvGrpSpPr>
            <p:cNvPr id="2538" name="文本框 1676"/>
            <p:cNvGrpSpPr/>
            <p:nvPr/>
          </p:nvGrpSpPr>
          <p:grpSpPr>
            <a:xfrm>
              <a:off x="2972548" y="5167938"/>
              <a:ext cx="1001606" cy="127001"/>
              <a:chOff x="0" y="0"/>
              <a:chExt cx="1001605" cy="127000"/>
            </a:xfrm>
          </p:grpSpPr>
          <p:sp>
            <p:nvSpPr>
              <p:cNvPr id="2536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537" name="绝对值最小的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绝对值最小的数</a:t>
                </a:r>
              </a:p>
            </p:txBody>
          </p:sp>
        </p:grpSp>
        <p:grpSp>
          <p:nvGrpSpPr>
            <p:cNvPr id="2541" name="文本框 1677"/>
            <p:cNvGrpSpPr/>
            <p:nvPr/>
          </p:nvGrpSpPr>
          <p:grpSpPr>
            <a:xfrm>
              <a:off x="2972548" y="5613549"/>
              <a:ext cx="1001606" cy="127001"/>
              <a:chOff x="0" y="0"/>
              <a:chExt cx="1001605" cy="127000"/>
            </a:xfrm>
          </p:grpSpPr>
          <p:sp>
            <p:nvSpPr>
              <p:cNvPr id="2539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540" name="绝对值小于m的整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绝对值小于m的整数</a:t>
                </a:r>
              </a:p>
            </p:txBody>
          </p:sp>
        </p:grpSp>
        <p:grpSp>
          <p:nvGrpSpPr>
            <p:cNvPr id="2544" name="文本框 1678"/>
            <p:cNvGrpSpPr/>
            <p:nvPr/>
          </p:nvGrpSpPr>
          <p:grpSpPr>
            <a:xfrm>
              <a:off x="2972548" y="5836359"/>
              <a:ext cx="1001606" cy="127001"/>
              <a:chOff x="0" y="0"/>
              <a:chExt cx="1001605" cy="127000"/>
            </a:xfrm>
          </p:grpSpPr>
          <p:sp>
            <p:nvSpPr>
              <p:cNvPr id="2542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543" name="绝对值的求法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绝对值的求法</a:t>
                </a:r>
              </a:p>
            </p:txBody>
          </p:sp>
        </p:grpSp>
        <p:grpSp>
          <p:nvGrpSpPr>
            <p:cNvPr id="2547" name="文本框 1679"/>
            <p:cNvGrpSpPr/>
            <p:nvPr/>
          </p:nvGrpSpPr>
          <p:grpSpPr>
            <a:xfrm>
              <a:off x="2972548" y="934624"/>
              <a:ext cx="1001606" cy="127001"/>
              <a:chOff x="0" y="0"/>
              <a:chExt cx="1001605" cy="127000"/>
            </a:xfrm>
          </p:grpSpPr>
          <p:sp>
            <p:nvSpPr>
              <p:cNvPr id="2545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546" name="相反数性质的应用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相反数性质的应用</a:t>
                </a:r>
              </a:p>
            </p:txBody>
          </p:sp>
        </p:grpSp>
        <p:grpSp>
          <p:nvGrpSpPr>
            <p:cNvPr id="2550" name="文本框 1680"/>
            <p:cNvGrpSpPr/>
            <p:nvPr/>
          </p:nvGrpSpPr>
          <p:grpSpPr>
            <a:xfrm>
              <a:off x="2972548" y="5390744"/>
              <a:ext cx="1001606" cy="127001"/>
              <a:chOff x="0" y="0"/>
              <a:chExt cx="1001605" cy="127000"/>
            </a:xfrm>
          </p:grpSpPr>
          <p:sp>
            <p:nvSpPr>
              <p:cNvPr id="2548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549" name="绝对值在实际生活中的作用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绝对值在实际生活中的作用</a:t>
                </a:r>
              </a:p>
            </p:txBody>
          </p:sp>
        </p:grpSp>
        <p:grpSp>
          <p:nvGrpSpPr>
            <p:cNvPr id="2553" name="文本框 1681"/>
            <p:cNvGrpSpPr/>
            <p:nvPr/>
          </p:nvGrpSpPr>
          <p:grpSpPr>
            <a:xfrm>
              <a:off x="4458822" y="43399"/>
              <a:ext cx="1001606" cy="127001"/>
              <a:chOff x="0" y="0"/>
              <a:chExt cx="1001605" cy="127000"/>
            </a:xfrm>
          </p:grpSpPr>
          <p:sp>
            <p:nvSpPr>
              <p:cNvPr id="2551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552" name="绝对值的非负性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绝对值的非负性</a:t>
                </a:r>
              </a:p>
            </p:txBody>
          </p:sp>
        </p:grpSp>
        <p:grpSp>
          <p:nvGrpSpPr>
            <p:cNvPr id="2556" name="文本框 1682"/>
            <p:cNvGrpSpPr/>
            <p:nvPr/>
          </p:nvGrpSpPr>
          <p:grpSpPr>
            <a:xfrm>
              <a:off x="4458822" y="506836"/>
              <a:ext cx="1001606" cy="127001"/>
              <a:chOff x="0" y="0"/>
              <a:chExt cx="1001605" cy="127000"/>
            </a:xfrm>
          </p:grpSpPr>
          <p:sp>
            <p:nvSpPr>
              <p:cNvPr id="2554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555" name="利用绝对值的非负性求最值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利用绝对值的非负性求最值</a:t>
                </a:r>
              </a:p>
            </p:txBody>
          </p:sp>
        </p:grpSp>
        <p:grpSp>
          <p:nvGrpSpPr>
            <p:cNvPr id="2559" name="文本框 1683"/>
            <p:cNvGrpSpPr/>
            <p:nvPr/>
          </p:nvGrpSpPr>
          <p:grpSpPr>
            <a:xfrm>
              <a:off x="4458822" y="738553"/>
              <a:ext cx="1001606" cy="127001"/>
              <a:chOff x="0" y="0"/>
              <a:chExt cx="1001605" cy="127000"/>
            </a:xfrm>
          </p:grpSpPr>
          <p:sp>
            <p:nvSpPr>
              <p:cNvPr id="2557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558" name="一个数小于等于这个数的绝对值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一个数小于等于这个数的绝对值</a:t>
                </a:r>
              </a:p>
            </p:txBody>
          </p:sp>
        </p:grpSp>
        <p:grpSp>
          <p:nvGrpSpPr>
            <p:cNvPr id="2562" name="文本框 1684"/>
            <p:cNvGrpSpPr/>
            <p:nvPr/>
          </p:nvGrpSpPr>
          <p:grpSpPr>
            <a:xfrm>
              <a:off x="4458822" y="970271"/>
              <a:ext cx="1001606" cy="127001"/>
              <a:chOff x="0" y="0"/>
              <a:chExt cx="1001605" cy="127000"/>
            </a:xfrm>
          </p:grpSpPr>
          <p:sp>
            <p:nvSpPr>
              <p:cNvPr id="2560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561" name="两个绝对值的和为0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两个绝对值的和为0</a:t>
                </a:r>
              </a:p>
            </p:txBody>
          </p:sp>
        </p:grpSp>
        <p:grpSp>
          <p:nvGrpSpPr>
            <p:cNvPr id="2565" name="文本框 1685"/>
            <p:cNvGrpSpPr/>
            <p:nvPr/>
          </p:nvGrpSpPr>
          <p:grpSpPr>
            <a:xfrm>
              <a:off x="4458822" y="1158590"/>
              <a:ext cx="1001606" cy="213801"/>
              <a:chOff x="0" y="0"/>
              <a:chExt cx="1001605" cy="213800"/>
            </a:xfrm>
          </p:grpSpPr>
          <p:sp>
            <p:nvSpPr>
              <p:cNvPr id="2563" name="矩形"/>
              <p:cNvSpPr/>
              <p:nvPr/>
            </p:nvSpPr>
            <p:spPr>
              <a:xfrm>
                <a:off x="0" y="508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564" name="a的绝对值与b的绝对值的互为相反数"/>
              <p:cNvSpPr txBox="1"/>
              <p:nvPr/>
            </p:nvSpPr>
            <p:spPr>
              <a:xfrm>
                <a:off x="0" y="-1"/>
                <a:ext cx="1001606" cy="2138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a的绝对值与b的绝对值的互为相反数</a:t>
                </a:r>
              </a:p>
            </p:txBody>
          </p:sp>
        </p:grpSp>
        <p:grpSp>
          <p:nvGrpSpPr>
            <p:cNvPr id="2568" name="文本框 1686"/>
            <p:cNvGrpSpPr/>
            <p:nvPr/>
          </p:nvGrpSpPr>
          <p:grpSpPr>
            <a:xfrm>
              <a:off x="4458822" y="1390308"/>
              <a:ext cx="1001606" cy="213801"/>
              <a:chOff x="0" y="0"/>
              <a:chExt cx="1001605" cy="213800"/>
            </a:xfrm>
          </p:grpSpPr>
          <p:sp>
            <p:nvSpPr>
              <p:cNvPr id="2566" name="矩形"/>
              <p:cNvSpPr/>
              <p:nvPr/>
            </p:nvSpPr>
            <p:spPr>
              <a:xfrm>
                <a:off x="0" y="508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567" name="负数减一个数的绝对值不可能是正数"/>
              <p:cNvSpPr txBox="1"/>
              <p:nvPr/>
            </p:nvSpPr>
            <p:spPr>
              <a:xfrm>
                <a:off x="0" y="-1"/>
                <a:ext cx="1001606" cy="2138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负数减一个数的绝对值不可能是正数</a:t>
                </a:r>
              </a:p>
            </p:txBody>
          </p:sp>
        </p:grpSp>
        <p:grpSp>
          <p:nvGrpSpPr>
            <p:cNvPr id="2571" name="文本框 1687"/>
            <p:cNvGrpSpPr/>
            <p:nvPr/>
          </p:nvGrpSpPr>
          <p:grpSpPr>
            <a:xfrm>
              <a:off x="4458822" y="1665426"/>
              <a:ext cx="1001606" cy="127001"/>
              <a:chOff x="0" y="0"/>
              <a:chExt cx="1001605" cy="127000"/>
            </a:xfrm>
          </p:grpSpPr>
          <p:sp>
            <p:nvSpPr>
              <p:cNvPr id="2569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570" name="一个数大于0 ，绝对值等于本身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一个数大于0 ，绝对值等于本身</a:t>
                </a:r>
              </a:p>
            </p:txBody>
          </p:sp>
        </p:grpSp>
        <p:grpSp>
          <p:nvGrpSpPr>
            <p:cNvPr id="2574" name="文本框 1688"/>
            <p:cNvGrpSpPr/>
            <p:nvPr/>
          </p:nvGrpSpPr>
          <p:grpSpPr>
            <a:xfrm>
              <a:off x="4458822" y="1897144"/>
              <a:ext cx="1001606" cy="127001"/>
              <a:chOff x="0" y="0"/>
              <a:chExt cx="1001605" cy="127000"/>
            </a:xfrm>
          </p:grpSpPr>
          <p:sp>
            <p:nvSpPr>
              <p:cNvPr id="2572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573" name="一个数等于0，绝对值是0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一个数等于0，绝对值是0</a:t>
                </a:r>
              </a:p>
            </p:txBody>
          </p:sp>
        </p:grpSp>
        <p:grpSp>
          <p:nvGrpSpPr>
            <p:cNvPr id="2577" name="文本框 1689"/>
            <p:cNvGrpSpPr/>
            <p:nvPr/>
          </p:nvGrpSpPr>
          <p:grpSpPr>
            <a:xfrm>
              <a:off x="4458822" y="2085462"/>
              <a:ext cx="1001606" cy="213801"/>
              <a:chOff x="0" y="0"/>
              <a:chExt cx="1001605" cy="213800"/>
            </a:xfrm>
          </p:grpSpPr>
          <p:sp>
            <p:nvSpPr>
              <p:cNvPr id="2575" name="矩形"/>
              <p:cNvSpPr/>
              <p:nvPr/>
            </p:nvSpPr>
            <p:spPr>
              <a:xfrm>
                <a:off x="0" y="508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576" name="一个数小于0，绝对值是它的相反数"/>
              <p:cNvSpPr txBox="1"/>
              <p:nvPr/>
            </p:nvSpPr>
            <p:spPr>
              <a:xfrm>
                <a:off x="0" y="-1"/>
                <a:ext cx="1001606" cy="2138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一个数小于0，绝对值是它的相反数</a:t>
                </a:r>
              </a:p>
            </p:txBody>
          </p:sp>
        </p:grpSp>
        <p:grpSp>
          <p:nvGrpSpPr>
            <p:cNvPr id="2580" name="文本框 1690"/>
            <p:cNvGrpSpPr/>
            <p:nvPr/>
          </p:nvGrpSpPr>
          <p:grpSpPr>
            <a:xfrm>
              <a:off x="4458822" y="2360579"/>
              <a:ext cx="1001606" cy="127001"/>
              <a:chOff x="0" y="0"/>
              <a:chExt cx="1001605" cy="127000"/>
            </a:xfrm>
          </p:grpSpPr>
          <p:sp>
            <p:nvSpPr>
              <p:cNvPr id="2578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579" name="数轴上两点间的距离为绝对值(a-b)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数轴上两点间的距离为绝对值(a-b)</a:t>
                </a:r>
              </a:p>
            </p:txBody>
          </p:sp>
        </p:grpSp>
        <p:grpSp>
          <p:nvGrpSpPr>
            <p:cNvPr id="2583" name="文本框 1691"/>
            <p:cNvGrpSpPr/>
            <p:nvPr/>
          </p:nvGrpSpPr>
          <p:grpSpPr>
            <a:xfrm>
              <a:off x="4458822" y="2786966"/>
              <a:ext cx="1001606" cy="201101"/>
              <a:chOff x="0" y="0"/>
              <a:chExt cx="1001605" cy="201100"/>
            </a:xfrm>
          </p:grpSpPr>
          <p:sp>
            <p:nvSpPr>
              <p:cNvPr id="2581" name="矩形"/>
              <p:cNvSpPr/>
              <p:nvPr/>
            </p:nvSpPr>
            <p:spPr>
              <a:xfrm>
                <a:off x="0" y="4451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582" name="数轴上a在b的左边，绝对值(a-b)=b-a"/>
              <p:cNvSpPr txBox="1"/>
              <p:nvPr/>
            </p:nvSpPr>
            <p:spPr>
              <a:xfrm>
                <a:off x="0" y="0"/>
                <a:ext cx="1001606" cy="201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数轴上a在b的左边，绝对值(a-b)=b-a</a:t>
                </a:r>
              </a:p>
            </p:txBody>
          </p:sp>
        </p:grpSp>
        <p:grpSp>
          <p:nvGrpSpPr>
            <p:cNvPr id="2586" name="文本框 1692"/>
            <p:cNvGrpSpPr/>
            <p:nvPr/>
          </p:nvGrpSpPr>
          <p:grpSpPr>
            <a:xfrm>
              <a:off x="4458822" y="3018683"/>
              <a:ext cx="1001606" cy="201101"/>
              <a:chOff x="0" y="0"/>
              <a:chExt cx="1001605" cy="201100"/>
            </a:xfrm>
          </p:grpSpPr>
          <p:sp>
            <p:nvSpPr>
              <p:cNvPr id="2584" name="矩形"/>
              <p:cNvSpPr/>
              <p:nvPr/>
            </p:nvSpPr>
            <p:spPr>
              <a:xfrm>
                <a:off x="0" y="4451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585" name="数轴上a在b的右边，绝对值(a-b)=a-b"/>
              <p:cNvSpPr txBox="1"/>
              <p:nvPr/>
            </p:nvSpPr>
            <p:spPr>
              <a:xfrm>
                <a:off x="0" y="0"/>
                <a:ext cx="1001606" cy="201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数轴上a在b的右边，绝对值(a-b)=a-b</a:t>
                </a:r>
              </a:p>
            </p:txBody>
          </p:sp>
        </p:grpSp>
        <p:grpSp>
          <p:nvGrpSpPr>
            <p:cNvPr id="2589" name="文本框 1693"/>
            <p:cNvGrpSpPr/>
            <p:nvPr/>
          </p:nvGrpSpPr>
          <p:grpSpPr>
            <a:xfrm>
              <a:off x="4458822" y="3250401"/>
              <a:ext cx="1001606" cy="201101"/>
              <a:chOff x="0" y="0"/>
              <a:chExt cx="1001605" cy="201100"/>
            </a:xfrm>
          </p:grpSpPr>
          <p:sp>
            <p:nvSpPr>
              <p:cNvPr id="2587" name="矩形"/>
              <p:cNvSpPr/>
              <p:nvPr/>
            </p:nvSpPr>
            <p:spPr>
              <a:xfrm>
                <a:off x="0" y="4451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588" name="数轴上a,b都在正半轴，绝对值(a+b)=a+b"/>
              <p:cNvSpPr txBox="1"/>
              <p:nvPr/>
            </p:nvSpPr>
            <p:spPr>
              <a:xfrm>
                <a:off x="0" y="0"/>
                <a:ext cx="1001606" cy="201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数轴上a,b都在正半轴，绝对值(a+b)=a+b</a:t>
                </a:r>
              </a:p>
            </p:txBody>
          </p:sp>
        </p:grpSp>
        <p:grpSp>
          <p:nvGrpSpPr>
            <p:cNvPr id="2592" name="文本框 1694"/>
            <p:cNvGrpSpPr/>
            <p:nvPr/>
          </p:nvGrpSpPr>
          <p:grpSpPr>
            <a:xfrm>
              <a:off x="4458822" y="3482120"/>
              <a:ext cx="1001606" cy="201101"/>
              <a:chOff x="0" y="0"/>
              <a:chExt cx="1001605" cy="201100"/>
            </a:xfrm>
          </p:grpSpPr>
          <p:sp>
            <p:nvSpPr>
              <p:cNvPr id="2590" name="矩形"/>
              <p:cNvSpPr/>
              <p:nvPr/>
            </p:nvSpPr>
            <p:spPr>
              <a:xfrm>
                <a:off x="0" y="4451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591" name="数轴上a,b都在负半轴，绝对值(a+b)=-(a+b)"/>
              <p:cNvSpPr txBox="1"/>
              <p:nvPr/>
            </p:nvSpPr>
            <p:spPr>
              <a:xfrm>
                <a:off x="0" y="0"/>
                <a:ext cx="1001606" cy="201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数轴上a,b都在负半轴，绝对值(a+b)=-(a+b)</a:t>
                </a:r>
              </a:p>
            </p:txBody>
          </p:sp>
        </p:grpSp>
        <p:grpSp>
          <p:nvGrpSpPr>
            <p:cNvPr id="2595" name="文本框 1695"/>
            <p:cNvGrpSpPr/>
            <p:nvPr/>
          </p:nvGrpSpPr>
          <p:grpSpPr>
            <a:xfrm>
              <a:off x="4458822" y="3713838"/>
              <a:ext cx="1001606" cy="201101"/>
              <a:chOff x="0" y="0"/>
              <a:chExt cx="1001605" cy="201100"/>
            </a:xfrm>
          </p:grpSpPr>
          <p:sp>
            <p:nvSpPr>
              <p:cNvPr id="2593" name="矩形"/>
              <p:cNvSpPr/>
              <p:nvPr/>
            </p:nvSpPr>
            <p:spPr>
              <a:xfrm>
                <a:off x="0" y="4451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594" name="绝对值a&gt;绝对值b，绝对值(a+b)=(a+b)"/>
              <p:cNvSpPr txBox="1"/>
              <p:nvPr/>
            </p:nvSpPr>
            <p:spPr>
              <a:xfrm>
                <a:off x="0" y="0"/>
                <a:ext cx="1001606" cy="201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绝对值a&gt;绝对值b，绝对值(a+b)=(a+b)</a:t>
                </a:r>
              </a:p>
            </p:txBody>
          </p:sp>
        </p:grpSp>
        <p:grpSp>
          <p:nvGrpSpPr>
            <p:cNvPr id="2598" name="文本框 1696"/>
            <p:cNvGrpSpPr/>
            <p:nvPr/>
          </p:nvGrpSpPr>
          <p:grpSpPr>
            <a:xfrm>
              <a:off x="4458822" y="3982606"/>
              <a:ext cx="1001606" cy="127001"/>
              <a:chOff x="0" y="0"/>
              <a:chExt cx="1001605" cy="127000"/>
            </a:xfrm>
          </p:grpSpPr>
          <p:sp>
            <p:nvSpPr>
              <p:cNvPr id="2596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597" name="去绝对值的方法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去绝对值的方法</a:t>
                </a:r>
              </a:p>
            </p:txBody>
          </p:sp>
        </p:grpSp>
        <p:grpSp>
          <p:nvGrpSpPr>
            <p:cNvPr id="2601" name="文本框 1697"/>
            <p:cNvGrpSpPr/>
            <p:nvPr/>
          </p:nvGrpSpPr>
          <p:grpSpPr>
            <a:xfrm>
              <a:off x="4458822" y="4214324"/>
              <a:ext cx="1001606" cy="127001"/>
              <a:chOff x="0" y="0"/>
              <a:chExt cx="1001605" cy="127000"/>
            </a:xfrm>
          </p:grpSpPr>
          <p:sp>
            <p:nvSpPr>
              <p:cNvPr id="2599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600" name="正数大于负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正数大于负数</a:t>
                </a:r>
              </a:p>
            </p:txBody>
          </p:sp>
        </p:grpSp>
        <p:grpSp>
          <p:nvGrpSpPr>
            <p:cNvPr id="2604" name="文本框 1698"/>
            <p:cNvGrpSpPr/>
            <p:nvPr/>
          </p:nvGrpSpPr>
          <p:grpSpPr>
            <a:xfrm>
              <a:off x="4458822" y="4446042"/>
              <a:ext cx="1001606" cy="127001"/>
              <a:chOff x="0" y="0"/>
              <a:chExt cx="1001605" cy="127000"/>
            </a:xfrm>
          </p:grpSpPr>
          <p:sp>
            <p:nvSpPr>
              <p:cNvPr id="2602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603" name="0大于负数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0大于负数</a:t>
                </a:r>
              </a:p>
            </p:txBody>
          </p:sp>
        </p:grpSp>
        <p:grpSp>
          <p:nvGrpSpPr>
            <p:cNvPr id="2607" name="文本框 1699"/>
            <p:cNvGrpSpPr/>
            <p:nvPr/>
          </p:nvGrpSpPr>
          <p:grpSpPr>
            <a:xfrm>
              <a:off x="4458822" y="4677760"/>
              <a:ext cx="1001606" cy="127001"/>
              <a:chOff x="0" y="0"/>
              <a:chExt cx="1001605" cy="127000"/>
            </a:xfrm>
          </p:grpSpPr>
          <p:sp>
            <p:nvSpPr>
              <p:cNvPr id="2605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606" name="正数大于0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正数大于0</a:t>
                </a:r>
              </a:p>
            </p:txBody>
          </p:sp>
        </p:grpSp>
        <p:grpSp>
          <p:nvGrpSpPr>
            <p:cNvPr id="2610" name="文本框 1700"/>
            <p:cNvGrpSpPr/>
            <p:nvPr/>
          </p:nvGrpSpPr>
          <p:grpSpPr>
            <a:xfrm>
              <a:off x="4458822" y="5141196"/>
              <a:ext cx="1001606" cy="127001"/>
              <a:chOff x="0" y="0"/>
              <a:chExt cx="1001605" cy="127000"/>
            </a:xfrm>
          </p:grpSpPr>
          <p:sp>
            <p:nvSpPr>
              <p:cNvPr id="2608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609" name="两个正数比较，绝对值大的数大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两个正数比较，绝对值大的数大</a:t>
                </a:r>
              </a:p>
            </p:txBody>
          </p:sp>
        </p:grpSp>
        <p:grpSp>
          <p:nvGrpSpPr>
            <p:cNvPr id="2613" name="文本框 1701"/>
            <p:cNvGrpSpPr/>
            <p:nvPr/>
          </p:nvGrpSpPr>
          <p:grpSpPr>
            <a:xfrm>
              <a:off x="4458822" y="2592297"/>
              <a:ext cx="1001606" cy="127001"/>
              <a:chOff x="0" y="0"/>
              <a:chExt cx="1001605" cy="127000"/>
            </a:xfrm>
          </p:grpSpPr>
          <p:sp>
            <p:nvSpPr>
              <p:cNvPr id="2611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612" name="“0”在绝对值中的地位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“0”在绝对值中的地位</a:t>
                </a:r>
              </a:p>
            </p:txBody>
          </p:sp>
        </p:grpSp>
        <p:grpSp>
          <p:nvGrpSpPr>
            <p:cNvPr id="2616" name="文本框 1702"/>
            <p:cNvGrpSpPr/>
            <p:nvPr/>
          </p:nvGrpSpPr>
          <p:grpSpPr>
            <a:xfrm>
              <a:off x="4458822" y="275117"/>
              <a:ext cx="1001606" cy="127001"/>
              <a:chOff x="0" y="0"/>
              <a:chExt cx="1001605" cy="127000"/>
            </a:xfrm>
          </p:grpSpPr>
          <p:sp>
            <p:nvSpPr>
              <p:cNvPr id="2614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615" name="绝对值的非负数的应用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绝对值的非负数的应用</a:t>
                </a:r>
              </a:p>
            </p:txBody>
          </p:sp>
        </p:grpSp>
        <p:grpSp>
          <p:nvGrpSpPr>
            <p:cNvPr id="2619" name="文本框 1703"/>
            <p:cNvGrpSpPr/>
            <p:nvPr/>
          </p:nvGrpSpPr>
          <p:grpSpPr>
            <a:xfrm>
              <a:off x="4458822" y="5604631"/>
              <a:ext cx="1001606" cy="127001"/>
              <a:chOff x="0" y="0"/>
              <a:chExt cx="1001605" cy="127000"/>
            </a:xfrm>
          </p:grpSpPr>
          <p:sp>
            <p:nvSpPr>
              <p:cNvPr id="2617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618" name="两个负数比较，绝对值大的数小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两个负数比较，绝对值大的数小</a:t>
                </a:r>
              </a:p>
            </p:txBody>
          </p:sp>
        </p:grpSp>
        <p:grpSp>
          <p:nvGrpSpPr>
            <p:cNvPr id="2622" name="文本框 1704"/>
            <p:cNvGrpSpPr/>
            <p:nvPr/>
          </p:nvGrpSpPr>
          <p:grpSpPr>
            <a:xfrm>
              <a:off x="4458822" y="5836359"/>
              <a:ext cx="1001606" cy="127001"/>
              <a:chOff x="0" y="0"/>
              <a:chExt cx="1001605" cy="127000"/>
            </a:xfrm>
          </p:grpSpPr>
          <p:sp>
            <p:nvSpPr>
              <p:cNvPr id="2620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400"/>
                </a:pPr>
                <a:endParaRPr/>
              </a:p>
            </p:txBody>
          </p:sp>
          <p:sp>
            <p:nvSpPr>
              <p:cNvPr id="2621" name="利用数轴比较大小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利用数轴比较大小</a:t>
                </a:r>
              </a:p>
            </p:txBody>
          </p:sp>
        </p:grpSp>
        <p:grpSp>
          <p:nvGrpSpPr>
            <p:cNvPr id="2625" name="文本框 1705"/>
            <p:cNvGrpSpPr/>
            <p:nvPr/>
          </p:nvGrpSpPr>
          <p:grpSpPr>
            <a:xfrm>
              <a:off x="4458822" y="5372913"/>
              <a:ext cx="1001606" cy="127001"/>
              <a:chOff x="0" y="0"/>
              <a:chExt cx="1001605" cy="127000"/>
            </a:xfrm>
          </p:grpSpPr>
          <p:sp>
            <p:nvSpPr>
              <p:cNvPr id="2623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624" name="直接比较大小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直接比较大小</a:t>
                </a:r>
              </a:p>
            </p:txBody>
          </p:sp>
        </p:grpSp>
        <p:grpSp>
          <p:nvGrpSpPr>
            <p:cNvPr id="2628" name="文本框 1706"/>
            <p:cNvGrpSpPr/>
            <p:nvPr/>
          </p:nvGrpSpPr>
          <p:grpSpPr>
            <a:xfrm>
              <a:off x="4458821" y="4909478"/>
              <a:ext cx="1001606" cy="127001"/>
              <a:chOff x="0" y="0"/>
              <a:chExt cx="1001605" cy="127000"/>
            </a:xfrm>
          </p:grpSpPr>
          <p:sp>
            <p:nvSpPr>
              <p:cNvPr id="2626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627" name="找最大数和最小数(-1,0,1)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/>
              <a:p>
                <a:pPr>
                  <a:defRPr sz="500"/>
                </a:pPr>
                <a:r>
                  <a:t>找最大数和最小数(-1,0,1)</a:t>
                </a:r>
              </a:p>
            </p:txBody>
          </p:sp>
        </p:grpSp>
        <p:grpSp>
          <p:nvGrpSpPr>
            <p:cNvPr id="2631" name="文本框 1707"/>
            <p:cNvGrpSpPr/>
            <p:nvPr/>
          </p:nvGrpSpPr>
          <p:grpSpPr>
            <a:xfrm>
              <a:off x="10403918" y="43399"/>
              <a:ext cx="1001606" cy="127001"/>
              <a:chOff x="0" y="0"/>
              <a:chExt cx="1001605" cy="127000"/>
            </a:xfrm>
          </p:grpSpPr>
          <p:sp>
            <p:nvSpPr>
              <p:cNvPr id="2629" name="矩形"/>
              <p:cNvSpPr/>
              <p:nvPr/>
            </p:nvSpPr>
            <p:spPr>
              <a:xfrm>
                <a:off x="0" y="7460"/>
                <a:ext cx="1001606" cy="112080"/>
              </a:xfrm>
              <a:prstGeom prst="rect">
                <a:avLst/>
              </a:prstGeom>
              <a:solidFill>
                <a:srgbClr val="FBE5D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500"/>
                </a:pPr>
                <a:endParaRPr/>
              </a:p>
            </p:txBody>
          </p:sp>
          <p:sp>
            <p:nvSpPr>
              <p:cNvPr id="2630" name="正有理数的乘方"/>
              <p:cNvSpPr txBox="1"/>
              <p:nvPr/>
            </p:nvSpPr>
            <p:spPr>
              <a:xfrm>
                <a:off x="0" y="-1"/>
                <a:ext cx="1001606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18000" tIns="18000" rIns="18000" bIns="18000" numCol="1" anchor="ctr">
                <a:spAutoFit/>
              </a:bodyPr>
              <a:lstStyle>
                <a:lvl1pPr>
                  <a:defRPr sz="500"/>
                </a:lvl1pPr>
              </a:lstStyle>
              <a:p>
                <a:r>
                  <a:t>正有理数的乘方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772"/>
            <a:ext cx="12202281" cy="685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2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Freeform 5"/>
          <p:cNvSpPr>
            <a:spLocks/>
          </p:cNvSpPr>
          <p:nvPr/>
        </p:nvSpPr>
        <p:spPr bwMode="auto">
          <a:xfrm>
            <a:off x="4137664" y="5048928"/>
            <a:ext cx="686272" cy="683697"/>
          </a:xfrm>
          <a:custGeom>
            <a:avLst/>
            <a:gdLst>
              <a:gd name="T0" fmla="*/ 204 w 324"/>
              <a:gd name="T1" fmla="*/ 0 h 323"/>
              <a:gd name="T2" fmla="*/ 41 w 324"/>
              <a:gd name="T3" fmla="*/ 163 h 323"/>
              <a:gd name="T4" fmla="*/ 23 w 324"/>
              <a:gd name="T5" fmla="*/ 146 h 323"/>
              <a:gd name="T6" fmla="*/ 6 w 324"/>
              <a:gd name="T7" fmla="*/ 163 h 323"/>
              <a:gd name="T8" fmla="*/ 0 w 324"/>
              <a:gd name="T9" fmla="*/ 292 h 323"/>
              <a:gd name="T10" fmla="*/ 31 w 324"/>
              <a:gd name="T11" fmla="*/ 323 h 323"/>
              <a:gd name="T12" fmla="*/ 161 w 324"/>
              <a:gd name="T13" fmla="*/ 318 h 323"/>
              <a:gd name="T14" fmla="*/ 178 w 324"/>
              <a:gd name="T15" fmla="*/ 300 h 323"/>
              <a:gd name="T16" fmla="*/ 161 w 324"/>
              <a:gd name="T17" fmla="*/ 283 h 323"/>
              <a:gd name="T18" fmla="*/ 161 w 324"/>
              <a:gd name="T19" fmla="*/ 283 h 323"/>
              <a:gd name="T20" fmla="*/ 324 w 324"/>
              <a:gd name="T21" fmla="*/ 120 h 323"/>
              <a:gd name="T22" fmla="*/ 204 w 324"/>
              <a:gd name="T2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4" h="323">
                <a:moveTo>
                  <a:pt x="204" y="0"/>
                </a:moveTo>
                <a:cubicBezTo>
                  <a:pt x="41" y="163"/>
                  <a:pt x="41" y="163"/>
                  <a:pt x="41" y="163"/>
                </a:cubicBezTo>
                <a:cubicBezTo>
                  <a:pt x="41" y="153"/>
                  <a:pt x="33" y="146"/>
                  <a:pt x="23" y="146"/>
                </a:cubicBezTo>
                <a:cubicBezTo>
                  <a:pt x="14" y="146"/>
                  <a:pt x="6" y="153"/>
                  <a:pt x="6" y="163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309"/>
                  <a:pt x="14" y="323"/>
                  <a:pt x="31" y="323"/>
                </a:cubicBezTo>
                <a:cubicBezTo>
                  <a:pt x="161" y="318"/>
                  <a:pt x="161" y="318"/>
                  <a:pt x="161" y="318"/>
                </a:cubicBezTo>
                <a:cubicBezTo>
                  <a:pt x="170" y="318"/>
                  <a:pt x="178" y="310"/>
                  <a:pt x="178" y="300"/>
                </a:cubicBezTo>
                <a:cubicBezTo>
                  <a:pt x="178" y="291"/>
                  <a:pt x="170" y="283"/>
                  <a:pt x="161" y="283"/>
                </a:cubicBezTo>
                <a:cubicBezTo>
                  <a:pt x="161" y="283"/>
                  <a:pt x="161" y="283"/>
                  <a:pt x="161" y="283"/>
                </a:cubicBezTo>
                <a:cubicBezTo>
                  <a:pt x="324" y="120"/>
                  <a:pt x="324" y="120"/>
                  <a:pt x="324" y="120"/>
                </a:cubicBezTo>
                <a:cubicBezTo>
                  <a:pt x="204" y="0"/>
                  <a:pt x="204" y="0"/>
                  <a:pt x="204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prstClr val="white"/>
              </a:solidFill>
              <a:latin typeface="DIN-BoldItalic" pitchFamily="50" charset="0"/>
            </a:endParaRPr>
          </a:p>
        </p:txBody>
      </p:sp>
      <p:sp>
        <p:nvSpPr>
          <p:cNvPr id="200" name="Freeform 6"/>
          <p:cNvSpPr>
            <a:spLocks/>
          </p:cNvSpPr>
          <p:nvPr/>
        </p:nvSpPr>
        <p:spPr bwMode="auto">
          <a:xfrm>
            <a:off x="7372026" y="5048928"/>
            <a:ext cx="683697" cy="683697"/>
          </a:xfrm>
          <a:custGeom>
            <a:avLst/>
            <a:gdLst>
              <a:gd name="T0" fmla="*/ 120 w 323"/>
              <a:gd name="T1" fmla="*/ 0 h 323"/>
              <a:gd name="T2" fmla="*/ 0 w 323"/>
              <a:gd name="T3" fmla="*/ 120 h 323"/>
              <a:gd name="T4" fmla="*/ 163 w 323"/>
              <a:gd name="T5" fmla="*/ 283 h 323"/>
              <a:gd name="T6" fmla="*/ 163 w 323"/>
              <a:gd name="T7" fmla="*/ 283 h 323"/>
              <a:gd name="T8" fmla="*/ 146 w 323"/>
              <a:gd name="T9" fmla="*/ 300 h 323"/>
              <a:gd name="T10" fmla="*/ 163 w 323"/>
              <a:gd name="T11" fmla="*/ 318 h 323"/>
              <a:gd name="T12" fmla="*/ 292 w 323"/>
              <a:gd name="T13" fmla="*/ 323 h 323"/>
              <a:gd name="T14" fmla="*/ 323 w 323"/>
              <a:gd name="T15" fmla="*/ 292 h 323"/>
              <a:gd name="T16" fmla="*/ 318 w 323"/>
              <a:gd name="T17" fmla="*/ 163 h 323"/>
              <a:gd name="T18" fmla="*/ 300 w 323"/>
              <a:gd name="T19" fmla="*/ 146 h 323"/>
              <a:gd name="T20" fmla="*/ 283 w 323"/>
              <a:gd name="T21" fmla="*/ 163 h 323"/>
              <a:gd name="T22" fmla="*/ 120 w 323"/>
              <a:gd name="T23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3" h="323">
                <a:moveTo>
                  <a:pt x="120" y="0"/>
                </a:moveTo>
                <a:cubicBezTo>
                  <a:pt x="0" y="120"/>
                  <a:pt x="0" y="120"/>
                  <a:pt x="0" y="120"/>
                </a:cubicBezTo>
                <a:cubicBezTo>
                  <a:pt x="163" y="283"/>
                  <a:pt x="163" y="283"/>
                  <a:pt x="163" y="283"/>
                </a:cubicBezTo>
                <a:cubicBezTo>
                  <a:pt x="163" y="283"/>
                  <a:pt x="163" y="283"/>
                  <a:pt x="163" y="283"/>
                </a:cubicBezTo>
                <a:cubicBezTo>
                  <a:pt x="154" y="283"/>
                  <a:pt x="146" y="291"/>
                  <a:pt x="146" y="300"/>
                </a:cubicBezTo>
                <a:cubicBezTo>
                  <a:pt x="146" y="310"/>
                  <a:pt x="154" y="318"/>
                  <a:pt x="163" y="318"/>
                </a:cubicBezTo>
                <a:cubicBezTo>
                  <a:pt x="292" y="323"/>
                  <a:pt x="292" y="323"/>
                  <a:pt x="292" y="323"/>
                </a:cubicBezTo>
                <a:cubicBezTo>
                  <a:pt x="310" y="323"/>
                  <a:pt x="323" y="309"/>
                  <a:pt x="323" y="292"/>
                </a:cubicBezTo>
                <a:cubicBezTo>
                  <a:pt x="318" y="163"/>
                  <a:pt x="318" y="163"/>
                  <a:pt x="318" y="163"/>
                </a:cubicBezTo>
                <a:cubicBezTo>
                  <a:pt x="318" y="153"/>
                  <a:pt x="310" y="146"/>
                  <a:pt x="300" y="146"/>
                </a:cubicBezTo>
                <a:cubicBezTo>
                  <a:pt x="291" y="146"/>
                  <a:pt x="283" y="153"/>
                  <a:pt x="283" y="163"/>
                </a:cubicBezTo>
                <a:cubicBezTo>
                  <a:pt x="120" y="0"/>
                  <a:pt x="120" y="0"/>
                  <a:pt x="120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prstClr val="white"/>
              </a:solidFill>
              <a:latin typeface="DIN-BoldItalic" pitchFamily="50" charset="0"/>
            </a:endParaRPr>
          </a:p>
        </p:txBody>
      </p:sp>
      <p:sp>
        <p:nvSpPr>
          <p:cNvPr id="201" name="Freeform 7"/>
          <p:cNvSpPr>
            <a:spLocks/>
          </p:cNvSpPr>
          <p:nvPr/>
        </p:nvSpPr>
        <p:spPr bwMode="auto">
          <a:xfrm>
            <a:off x="4137664" y="1869931"/>
            <a:ext cx="686272" cy="683697"/>
          </a:xfrm>
          <a:custGeom>
            <a:avLst/>
            <a:gdLst>
              <a:gd name="T0" fmla="*/ 31 w 324"/>
              <a:gd name="T1" fmla="*/ 0 h 323"/>
              <a:gd name="T2" fmla="*/ 0 w 324"/>
              <a:gd name="T3" fmla="*/ 31 h 323"/>
              <a:gd name="T4" fmla="*/ 6 w 324"/>
              <a:gd name="T5" fmla="*/ 160 h 323"/>
              <a:gd name="T6" fmla="*/ 23 w 324"/>
              <a:gd name="T7" fmla="*/ 178 h 323"/>
              <a:gd name="T8" fmla="*/ 41 w 324"/>
              <a:gd name="T9" fmla="*/ 160 h 323"/>
              <a:gd name="T10" fmla="*/ 204 w 324"/>
              <a:gd name="T11" fmla="*/ 323 h 323"/>
              <a:gd name="T12" fmla="*/ 324 w 324"/>
              <a:gd name="T13" fmla="*/ 204 h 323"/>
              <a:gd name="T14" fmla="*/ 161 w 324"/>
              <a:gd name="T15" fmla="*/ 40 h 323"/>
              <a:gd name="T16" fmla="*/ 161 w 324"/>
              <a:gd name="T17" fmla="*/ 40 h 323"/>
              <a:gd name="T18" fmla="*/ 161 w 324"/>
              <a:gd name="T19" fmla="*/ 40 h 323"/>
              <a:gd name="T20" fmla="*/ 178 w 324"/>
              <a:gd name="T21" fmla="*/ 23 h 323"/>
              <a:gd name="T22" fmla="*/ 161 w 324"/>
              <a:gd name="T23" fmla="*/ 5 h 323"/>
              <a:gd name="T24" fmla="*/ 31 w 324"/>
              <a:gd name="T25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4" h="323">
                <a:moveTo>
                  <a:pt x="31" y="0"/>
                </a:moveTo>
                <a:cubicBezTo>
                  <a:pt x="14" y="0"/>
                  <a:pt x="0" y="14"/>
                  <a:pt x="0" y="31"/>
                </a:cubicBezTo>
                <a:cubicBezTo>
                  <a:pt x="6" y="160"/>
                  <a:pt x="6" y="160"/>
                  <a:pt x="6" y="160"/>
                </a:cubicBezTo>
                <a:cubicBezTo>
                  <a:pt x="6" y="170"/>
                  <a:pt x="14" y="178"/>
                  <a:pt x="23" y="178"/>
                </a:cubicBezTo>
                <a:cubicBezTo>
                  <a:pt x="33" y="178"/>
                  <a:pt x="41" y="170"/>
                  <a:pt x="41" y="160"/>
                </a:cubicBezTo>
                <a:cubicBezTo>
                  <a:pt x="204" y="323"/>
                  <a:pt x="204" y="323"/>
                  <a:pt x="204" y="323"/>
                </a:cubicBezTo>
                <a:cubicBezTo>
                  <a:pt x="324" y="204"/>
                  <a:pt x="324" y="204"/>
                  <a:pt x="324" y="204"/>
                </a:cubicBezTo>
                <a:cubicBezTo>
                  <a:pt x="161" y="40"/>
                  <a:pt x="161" y="40"/>
                  <a:pt x="161" y="40"/>
                </a:cubicBezTo>
                <a:cubicBezTo>
                  <a:pt x="161" y="40"/>
                  <a:pt x="161" y="40"/>
                  <a:pt x="161" y="40"/>
                </a:cubicBezTo>
                <a:cubicBezTo>
                  <a:pt x="161" y="40"/>
                  <a:pt x="161" y="40"/>
                  <a:pt x="161" y="40"/>
                </a:cubicBezTo>
                <a:cubicBezTo>
                  <a:pt x="170" y="40"/>
                  <a:pt x="178" y="33"/>
                  <a:pt x="178" y="23"/>
                </a:cubicBezTo>
                <a:cubicBezTo>
                  <a:pt x="178" y="13"/>
                  <a:pt x="170" y="6"/>
                  <a:pt x="161" y="5"/>
                </a:cubicBezTo>
                <a:cubicBezTo>
                  <a:pt x="31" y="0"/>
                  <a:pt x="31" y="0"/>
                  <a:pt x="31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prstClr val="white"/>
              </a:solidFill>
              <a:latin typeface="DIN-BoldItalic" pitchFamily="50" charset="0"/>
            </a:endParaRPr>
          </a:p>
        </p:txBody>
      </p:sp>
      <p:sp>
        <p:nvSpPr>
          <p:cNvPr id="202" name="Freeform 8"/>
          <p:cNvSpPr>
            <a:spLocks/>
          </p:cNvSpPr>
          <p:nvPr/>
        </p:nvSpPr>
        <p:spPr bwMode="auto">
          <a:xfrm>
            <a:off x="7372026" y="1869931"/>
            <a:ext cx="683697" cy="683697"/>
          </a:xfrm>
          <a:custGeom>
            <a:avLst/>
            <a:gdLst>
              <a:gd name="T0" fmla="*/ 292 w 323"/>
              <a:gd name="T1" fmla="*/ 0 h 323"/>
              <a:gd name="T2" fmla="*/ 163 w 323"/>
              <a:gd name="T3" fmla="*/ 5 h 323"/>
              <a:gd name="T4" fmla="*/ 146 w 323"/>
              <a:gd name="T5" fmla="*/ 23 h 323"/>
              <a:gd name="T6" fmla="*/ 163 w 323"/>
              <a:gd name="T7" fmla="*/ 40 h 323"/>
              <a:gd name="T8" fmla="*/ 163 w 323"/>
              <a:gd name="T9" fmla="*/ 40 h 323"/>
              <a:gd name="T10" fmla="*/ 163 w 323"/>
              <a:gd name="T11" fmla="*/ 40 h 323"/>
              <a:gd name="T12" fmla="*/ 0 w 323"/>
              <a:gd name="T13" fmla="*/ 204 h 323"/>
              <a:gd name="T14" fmla="*/ 120 w 323"/>
              <a:gd name="T15" fmla="*/ 323 h 323"/>
              <a:gd name="T16" fmla="*/ 283 w 323"/>
              <a:gd name="T17" fmla="*/ 160 h 323"/>
              <a:gd name="T18" fmla="*/ 300 w 323"/>
              <a:gd name="T19" fmla="*/ 178 h 323"/>
              <a:gd name="T20" fmla="*/ 318 w 323"/>
              <a:gd name="T21" fmla="*/ 160 h 323"/>
              <a:gd name="T22" fmla="*/ 323 w 323"/>
              <a:gd name="T23" fmla="*/ 31 h 323"/>
              <a:gd name="T24" fmla="*/ 292 w 323"/>
              <a:gd name="T25" fmla="*/ 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3" h="323">
                <a:moveTo>
                  <a:pt x="292" y="0"/>
                </a:moveTo>
                <a:cubicBezTo>
                  <a:pt x="163" y="5"/>
                  <a:pt x="163" y="5"/>
                  <a:pt x="163" y="5"/>
                </a:cubicBezTo>
                <a:cubicBezTo>
                  <a:pt x="154" y="6"/>
                  <a:pt x="146" y="13"/>
                  <a:pt x="146" y="23"/>
                </a:cubicBezTo>
                <a:cubicBezTo>
                  <a:pt x="146" y="33"/>
                  <a:pt x="154" y="40"/>
                  <a:pt x="163" y="40"/>
                </a:cubicBezTo>
                <a:cubicBezTo>
                  <a:pt x="163" y="40"/>
                  <a:pt x="163" y="40"/>
                  <a:pt x="163" y="40"/>
                </a:cubicBezTo>
                <a:cubicBezTo>
                  <a:pt x="163" y="40"/>
                  <a:pt x="163" y="40"/>
                  <a:pt x="163" y="40"/>
                </a:cubicBezTo>
                <a:cubicBezTo>
                  <a:pt x="0" y="204"/>
                  <a:pt x="0" y="204"/>
                  <a:pt x="0" y="204"/>
                </a:cubicBezTo>
                <a:cubicBezTo>
                  <a:pt x="120" y="323"/>
                  <a:pt x="120" y="323"/>
                  <a:pt x="120" y="323"/>
                </a:cubicBezTo>
                <a:cubicBezTo>
                  <a:pt x="283" y="160"/>
                  <a:pt x="283" y="160"/>
                  <a:pt x="283" y="160"/>
                </a:cubicBezTo>
                <a:cubicBezTo>
                  <a:pt x="283" y="170"/>
                  <a:pt x="291" y="178"/>
                  <a:pt x="300" y="178"/>
                </a:cubicBezTo>
                <a:cubicBezTo>
                  <a:pt x="310" y="178"/>
                  <a:pt x="318" y="170"/>
                  <a:pt x="318" y="160"/>
                </a:cubicBezTo>
                <a:cubicBezTo>
                  <a:pt x="323" y="31"/>
                  <a:pt x="323" y="31"/>
                  <a:pt x="323" y="31"/>
                </a:cubicBezTo>
                <a:cubicBezTo>
                  <a:pt x="323" y="14"/>
                  <a:pt x="310" y="0"/>
                  <a:pt x="292" y="0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prstClr val="white"/>
              </a:solidFill>
              <a:latin typeface="DIN-BoldItalic" pitchFamily="50" charset="0"/>
            </a:endParaRPr>
          </a:p>
        </p:txBody>
      </p:sp>
      <p:sp>
        <p:nvSpPr>
          <p:cNvPr id="203" name="Freeform 9"/>
          <p:cNvSpPr>
            <a:spLocks/>
          </p:cNvSpPr>
          <p:nvPr/>
        </p:nvSpPr>
        <p:spPr bwMode="auto">
          <a:xfrm>
            <a:off x="5636389" y="3818016"/>
            <a:ext cx="2442510" cy="1989288"/>
          </a:xfrm>
          <a:custGeom>
            <a:avLst/>
            <a:gdLst>
              <a:gd name="T0" fmla="*/ 940 w 1154"/>
              <a:gd name="T1" fmla="*/ 214 h 940"/>
              <a:gd name="T2" fmla="*/ 726 w 1154"/>
              <a:gd name="T3" fmla="*/ 0 h 940"/>
              <a:gd name="T4" fmla="*/ 214 w 1154"/>
              <a:gd name="T5" fmla="*/ 512 h 940"/>
              <a:gd name="T6" fmla="*/ 0 w 1154"/>
              <a:gd name="T7" fmla="*/ 726 h 940"/>
              <a:gd name="T8" fmla="*/ 214 w 1154"/>
              <a:gd name="T9" fmla="*/ 940 h 940"/>
              <a:gd name="T10" fmla="*/ 1154 w 1154"/>
              <a:gd name="T11" fmla="*/ 0 h 940"/>
              <a:gd name="T12" fmla="*/ 940 w 1154"/>
              <a:gd name="T13" fmla="*/ 214 h 9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4" h="940">
                <a:moveTo>
                  <a:pt x="940" y="214"/>
                </a:moveTo>
                <a:cubicBezTo>
                  <a:pt x="726" y="0"/>
                  <a:pt x="726" y="0"/>
                  <a:pt x="726" y="0"/>
                </a:cubicBezTo>
                <a:cubicBezTo>
                  <a:pt x="726" y="283"/>
                  <a:pt x="497" y="512"/>
                  <a:pt x="214" y="512"/>
                </a:cubicBezTo>
                <a:cubicBezTo>
                  <a:pt x="0" y="726"/>
                  <a:pt x="0" y="726"/>
                  <a:pt x="0" y="726"/>
                </a:cubicBezTo>
                <a:cubicBezTo>
                  <a:pt x="214" y="940"/>
                  <a:pt x="214" y="940"/>
                  <a:pt x="214" y="940"/>
                </a:cubicBezTo>
                <a:cubicBezTo>
                  <a:pt x="733" y="940"/>
                  <a:pt x="1154" y="519"/>
                  <a:pt x="1154" y="0"/>
                </a:cubicBezTo>
                <a:lnTo>
                  <a:pt x="940" y="214"/>
                </a:lnTo>
                <a:close/>
              </a:path>
            </a:pathLst>
          </a:custGeom>
          <a:solidFill>
            <a:srgbClr val="0BD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Freeform 10"/>
          <p:cNvSpPr>
            <a:spLocks/>
          </p:cNvSpPr>
          <p:nvPr/>
        </p:nvSpPr>
        <p:spPr bwMode="auto">
          <a:xfrm>
            <a:off x="4099037" y="3364793"/>
            <a:ext cx="1989287" cy="2442511"/>
          </a:xfrm>
          <a:custGeom>
            <a:avLst/>
            <a:gdLst>
              <a:gd name="T0" fmla="*/ 940 w 940"/>
              <a:gd name="T1" fmla="*/ 726 h 1154"/>
              <a:gd name="T2" fmla="*/ 428 w 940"/>
              <a:gd name="T3" fmla="*/ 214 h 1154"/>
              <a:gd name="T4" fmla="*/ 214 w 940"/>
              <a:gd name="T5" fmla="*/ 0 h 1154"/>
              <a:gd name="T6" fmla="*/ 0 w 940"/>
              <a:gd name="T7" fmla="*/ 214 h 1154"/>
              <a:gd name="T8" fmla="*/ 940 w 940"/>
              <a:gd name="T9" fmla="*/ 1154 h 1154"/>
              <a:gd name="T10" fmla="*/ 726 w 940"/>
              <a:gd name="T11" fmla="*/ 940 h 1154"/>
              <a:gd name="T12" fmla="*/ 940 w 940"/>
              <a:gd name="T13" fmla="*/ 726 h 1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0" h="1154">
                <a:moveTo>
                  <a:pt x="940" y="726"/>
                </a:moveTo>
                <a:cubicBezTo>
                  <a:pt x="658" y="726"/>
                  <a:pt x="428" y="497"/>
                  <a:pt x="428" y="214"/>
                </a:cubicBezTo>
                <a:cubicBezTo>
                  <a:pt x="214" y="0"/>
                  <a:pt x="214" y="0"/>
                  <a:pt x="214" y="0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733"/>
                  <a:pt x="421" y="1154"/>
                  <a:pt x="940" y="1154"/>
                </a:cubicBezTo>
                <a:cubicBezTo>
                  <a:pt x="726" y="940"/>
                  <a:pt x="726" y="940"/>
                  <a:pt x="726" y="940"/>
                </a:cubicBezTo>
                <a:lnTo>
                  <a:pt x="940" y="726"/>
                </a:lnTo>
                <a:close/>
              </a:path>
            </a:pathLst>
          </a:custGeom>
          <a:solidFill>
            <a:srgbClr val="7CC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Freeform 11"/>
          <p:cNvSpPr>
            <a:spLocks/>
          </p:cNvSpPr>
          <p:nvPr/>
        </p:nvSpPr>
        <p:spPr bwMode="auto">
          <a:xfrm>
            <a:off x="6088324" y="1827441"/>
            <a:ext cx="1990575" cy="2442511"/>
          </a:xfrm>
          <a:custGeom>
            <a:avLst/>
            <a:gdLst>
              <a:gd name="T0" fmla="*/ 0 w 940"/>
              <a:gd name="T1" fmla="*/ 0 h 1154"/>
              <a:gd name="T2" fmla="*/ 214 w 940"/>
              <a:gd name="T3" fmla="*/ 214 h 1154"/>
              <a:gd name="T4" fmla="*/ 0 w 940"/>
              <a:gd name="T5" fmla="*/ 428 h 1154"/>
              <a:gd name="T6" fmla="*/ 512 w 940"/>
              <a:gd name="T7" fmla="*/ 940 h 1154"/>
              <a:gd name="T8" fmla="*/ 726 w 940"/>
              <a:gd name="T9" fmla="*/ 1154 h 1154"/>
              <a:gd name="T10" fmla="*/ 940 w 940"/>
              <a:gd name="T11" fmla="*/ 940 h 1154"/>
              <a:gd name="T12" fmla="*/ 0 w 940"/>
              <a:gd name="T13" fmla="*/ 0 h 1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0" h="1154">
                <a:moveTo>
                  <a:pt x="0" y="0"/>
                </a:moveTo>
                <a:cubicBezTo>
                  <a:pt x="214" y="214"/>
                  <a:pt x="214" y="214"/>
                  <a:pt x="214" y="214"/>
                </a:cubicBezTo>
                <a:cubicBezTo>
                  <a:pt x="0" y="428"/>
                  <a:pt x="0" y="428"/>
                  <a:pt x="0" y="428"/>
                </a:cubicBezTo>
                <a:cubicBezTo>
                  <a:pt x="283" y="428"/>
                  <a:pt x="512" y="657"/>
                  <a:pt x="512" y="940"/>
                </a:cubicBezTo>
                <a:cubicBezTo>
                  <a:pt x="726" y="1154"/>
                  <a:pt x="726" y="1154"/>
                  <a:pt x="726" y="1154"/>
                </a:cubicBezTo>
                <a:cubicBezTo>
                  <a:pt x="940" y="940"/>
                  <a:pt x="940" y="940"/>
                  <a:pt x="940" y="940"/>
                </a:cubicBezTo>
                <a:cubicBezTo>
                  <a:pt x="940" y="421"/>
                  <a:pt x="519" y="0"/>
                  <a:pt x="0" y="0"/>
                </a:cubicBezTo>
                <a:close/>
              </a:path>
            </a:pathLst>
          </a:custGeom>
          <a:solidFill>
            <a:srgbClr val="009D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6" name="Freeform 12"/>
          <p:cNvSpPr>
            <a:spLocks/>
          </p:cNvSpPr>
          <p:nvPr/>
        </p:nvSpPr>
        <p:spPr bwMode="auto">
          <a:xfrm>
            <a:off x="4099037" y="1827441"/>
            <a:ext cx="2442510" cy="1990575"/>
          </a:xfrm>
          <a:custGeom>
            <a:avLst/>
            <a:gdLst>
              <a:gd name="T0" fmla="*/ 940 w 1154"/>
              <a:gd name="T1" fmla="*/ 0 h 940"/>
              <a:gd name="T2" fmla="*/ 0 w 1154"/>
              <a:gd name="T3" fmla="*/ 940 h 940"/>
              <a:gd name="T4" fmla="*/ 214 w 1154"/>
              <a:gd name="T5" fmla="*/ 726 h 940"/>
              <a:gd name="T6" fmla="*/ 428 w 1154"/>
              <a:gd name="T7" fmla="*/ 940 h 940"/>
              <a:gd name="T8" fmla="*/ 940 w 1154"/>
              <a:gd name="T9" fmla="*/ 428 h 940"/>
              <a:gd name="T10" fmla="*/ 1154 w 1154"/>
              <a:gd name="T11" fmla="*/ 214 h 940"/>
              <a:gd name="T12" fmla="*/ 940 w 1154"/>
              <a:gd name="T13" fmla="*/ 0 h 9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54" h="940">
                <a:moveTo>
                  <a:pt x="940" y="0"/>
                </a:moveTo>
                <a:cubicBezTo>
                  <a:pt x="421" y="0"/>
                  <a:pt x="0" y="421"/>
                  <a:pt x="0" y="940"/>
                </a:cubicBezTo>
                <a:cubicBezTo>
                  <a:pt x="214" y="726"/>
                  <a:pt x="214" y="726"/>
                  <a:pt x="214" y="726"/>
                </a:cubicBezTo>
                <a:cubicBezTo>
                  <a:pt x="428" y="940"/>
                  <a:pt x="428" y="940"/>
                  <a:pt x="428" y="940"/>
                </a:cubicBezTo>
                <a:cubicBezTo>
                  <a:pt x="428" y="657"/>
                  <a:pt x="657" y="428"/>
                  <a:pt x="940" y="428"/>
                </a:cubicBezTo>
                <a:cubicBezTo>
                  <a:pt x="1154" y="214"/>
                  <a:pt x="1154" y="214"/>
                  <a:pt x="1154" y="214"/>
                </a:cubicBezTo>
                <a:lnTo>
                  <a:pt x="940" y="0"/>
                </a:lnTo>
                <a:close/>
              </a:path>
            </a:pathLst>
          </a:custGeom>
          <a:solidFill>
            <a:srgbClr val="10C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Oval 10"/>
          <p:cNvSpPr>
            <a:spLocks noChangeArrowheads="1"/>
          </p:cNvSpPr>
          <p:nvPr/>
        </p:nvSpPr>
        <p:spPr bwMode="auto">
          <a:xfrm>
            <a:off x="5239089" y="2947916"/>
            <a:ext cx="1727498" cy="1740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solidFill>
                <a:prstClr val="white"/>
              </a:solidFill>
              <a:latin typeface="DIN-BoldItalic" pitchFamily="50" charset="0"/>
            </a:endParaRPr>
          </a:p>
        </p:txBody>
      </p:sp>
      <p:sp>
        <p:nvSpPr>
          <p:cNvPr id="223" name="矩形 222"/>
          <p:cNvSpPr/>
          <p:nvPr/>
        </p:nvSpPr>
        <p:spPr>
          <a:xfrm rot="18900000">
            <a:off x="4189604" y="1997383"/>
            <a:ext cx="562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2000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4" name="矩形 223"/>
          <p:cNvSpPr/>
          <p:nvPr/>
        </p:nvSpPr>
        <p:spPr>
          <a:xfrm rot="2700000">
            <a:off x="7458630" y="2037235"/>
            <a:ext cx="4686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2000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5" name="矩形 224"/>
          <p:cNvSpPr/>
          <p:nvPr/>
        </p:nvSpPr>
        <p:spPr>
          <a:xfrm rot="18900000">
            <a:off x="7473851" y="5221731"/>
            <a:ext cx="548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2000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6" name="矩形 225"/>
          <p:cNvSpPr/>
          <p:nvPr/>
        </p:nvSpPr>
        <p:spPr>
          <a:xfrm rot="2700000">
            <a:off x="4054496" y="5245000"/>
            <a:ext cx="727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Century Gothic" panose="020B0502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2000" dirty="0">
              <a:solidFill>
                <a:prstClr val="black">
                  <a:lumMod val="65000"/>
                  <a:lumOff val="35000"/>
                </a:prstClr>
              </a:solidFill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8130268" y="1773877"/>
            <a:ext cx="3007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/>
                <a:ea typeface="微软雅黑"/>
              </a:rPr>
              <a:t>高效率提分</a:t>
            </a:r>
          </a:p>
        </p:txBody>
      </p:sp>
      <p:sp>
        <p:nvSpPr>
          <p:cNvPr id="230" name="文本框 229"/>
          <p:cNvSpPr txBox="1"/>
          <p:nvPr/>
        </p:nvSpPr>
        <p:spPr>
          <a:xfrm>
            <a:off x="8130268" y="4967020"/>
            <a:ext cx="1923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/>
                <a:ea typeface="微软雅黑"/>
              </a:rPr>
              <a:t>痛点依在</a:t>
            </a:r>
          </a:p>
        </p:txBody>
      </p:sp>
      <p:sp>
        <p:nvSpPr>
          <p:cNvPr id="232" name="文本框 231"/>
          <p:cNvSpPr txBox="1"/>
          <p:nvPr/>
        </p:nvSpPr>
        <p:spPr>
          <a:xfrm>
            <a:off x="1395640" y="1773877"/>
            <a:ext cx="2666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dirty="0">
                <a:solidFill>
                  <a:schemeClr val="bg1"/>
                </a:solidFill>
                <a:latin typeface="微软雅黑"/>
                <a:ea typeface="微软雅黑"/>
              </a:rPr>
              <a:t>个性化学习</a:t>
            </a:r>
          </a:p>
        </p:txBody>
      </p:sp>
      <p:sp>
        <p:nvSpPr>
          <p:cNvPr id="234" name="文本框 233"/>
          <p:cNvSpPr txBox="1"/>
          <p:nvPr/>
        </p:nvSpPr>
        <p:spPr>
          <a:xfrm>
            <a:off x="1395640" y="4967020"/>
            <a:ext cx="2666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dirty="0">
                <a:solidFill>
                  <a:schemeClr val="bg1"/>
                </a:solidFill>
                <a:latin typeface="微软雅黑"/>
                <a:ea typeface="微软雅黑"/>
              </a:rPr>
              <a:t>精准定位</a:t>
            </a:r>
          </a:p>
        </p:txBody>
      </p:sp>
      <p:sp>
        <p:nvSpPr>
          <p:cNvPr id="64" name="任意多边形 63"/>
          <p:cNvSpPr/>
          <p:nvPr/>
        </p:nvSpPr>
        <p:spPr>
          <a:xfrm>
            <a:off x="4" y="6805839"/>
            <a:ext cx="12191997" cy="71211"/>
          </a:xfrm>
          <a:custGeom>
            <a:avLst/>
            <a:gdLst>
              <a:gd name="connsiteX0" fmla="*/ 8131581 w 12191997"/>
              <a:gd name="connsiteY0" fmla="*/ 0 h 71211"/>
              <a:gd name="connsiteX1" fmla="*/ 8802015 w 12191997"/>
              <a:gd name="connsiteY1" fmla="*/ 0 h 71211"/>
              <a:gd name="connsiteX2" fmla="*/ 8839826 w 12191997"/>
              <a:gd name="connsiteY2" fmla="*/ 0 h 71211"/>
              <a:gd name="connsiteX3" fmla="*/ 9472449 w 12191997"/>
              <a:gd name="connsiteY3" fmla="*/ 0 h 71211"/>
              <a:gd name="connsiteX4" fmla="*/ 9510260 w 12191997"/>
              <a:gd name="connsiteY4" fmla="*/ 0 h 71211"/>
              <a:gd name="connsiteX5" fmla="*/ 10142883 w 12191997"/>
              <a:gd name="connsiteY5" fmla="*/ 0 h 71211"/>
              <a:gd name="connsiteX6" fmla="*/ 10180694 w 12191997"/>
              <a:gd name="connsiteY6" fmla="*/ 0 h 71211"/>
              <a:gd name="connsiteX7" fmla="*/ 10813317 w 12191997"/>
              <a:gd name="connsiteY7" fmla="*/ 0 h 71211"/>
              <a:gd name="connsiteX8" fmla="*/ 10851128 w 12191997"/>
              <a:gd name="connsiteY8" fmla="*/ 0 h 71211"/>
              <a:gd name="connsiteX9" fmla="*/ 11483752 w 12191997"/>
              <a:gd name="connsiteY9" fmla="*/ 0 h 71211"/>
              <a:gd name="connsiteX10" fmla="*/ 11521562 w 12191997"/>
              <a:gd name="connsiteY10" fmla="*/ 0 h 71211"/>
              <a:gd name="connsiteX11" fmla="*/ 12191997 w 12191997"/>
              <a:gd name="connsiteY11" fmla="*/ 0 h 71211"/>
              <a:gd name="connsiteX12" fmla="*/ 12191997 w 12191997"/>
              <a:gd name="connsiteY12" fmla="*/ 71211 h 71211"/>
              <a:gd name="connsiteX13" fmla="*/ 11521562 w 12191997"/>
              <a:gd name="connsiteY13" fmla="*/ 71211 h 71211"/>
              <a:gd name="connsiteX14" fmla="*/ 11483752 w 12191997"/>
              <a:gd name="connsiteY14" fmla="*/ 71211 h 71211"/>
              <a:gd name="connsiteX15" fmla="*/ 10851128 w 12191997"/>
              <a:gd name="connsiteY15" fmla="*/ 71211 h 71211"/>
              <a:gd name="connsiteX16" fmla="*/ 10813317 w 12191997"/>
              <a:gd name="connsiteY16" fmla="*/ 71211 h 71211"/>
              <a:gd name="connsiteX17" fmla="*/ 10180694 w 12191997"/>
              <a:gd name="connsiteY17" fmla="*/ 71211 h 71211"/>
              <a:gd name="connsiteX18" fmla="*/ 10142883 w 12191997"/>
              <a:gd name="connsiteY18" fmla="*/ 71211 h 71211"/>
              <a:gd name="connsiteX19" fmla="*/ 9510260 w 12191997"/>
              <a:gd name="connsiteY19" fmla="*/ 71211 h 71211"/>
              <a:gd name="connsiteX20" fmla="*/ 9472449 w 12191997"/>
              <a:gd name="connsiteY20" fmla="*/ 71211 h 71211"/>
              <a:gd name="connsiteX21" fmla="*/ 8839826 w 12191997"/>
              <a:gd name="connsiteY21" fmla="*/ 71211 h 71211"/>
              <a:gd name="connsiteX22" fmla="*/ 8802015 w 12191997"/>
              <a:gd name="connsiteY22" fmla="*/ 71211 h 71211"/>
              <a:gd name="connsiteX23" fmla="*/ 8131581 w 12191997"/>
              <a:gd name="connsiteY23" fmla="*/ 71211 h 71211"/>
              <a:gd name="connsiteX24" fmla="*/ 4065791 w 12191997"/>
              <a:gd name="connsiteY24" fmla="*/ 0 h 71211"/>
              <a:gd name="connsiteX25" fmla="*/ 4736223 w 12191997"/>
              <a:gd name="connsiteY25" fmla="*/ 0 h 71211"/>
              <a:gd name="connsiteX26" fmla="*/ 4774034 w 12191997"/>
              <a:gd name="connsiteY26" fmla="*/ 0 h 71211"/>
              <a:gd name="connsiteX27" fmla="*/ 5406658 w 12191997"/>
              <a:gd name="connsiteY27" fmla="*/ 0 h 71211"/>
              <a:gd name="connsiteX28" fmla="*/ 5444468 w 12191997"/>
              <a:gd name="connsiteY28" fmla="*/ 0 h 71211"/>
              <a:gd name="connsiteX29" fmla="*/ 6077091 w 12191997"/>
              <a:gd name="connsiteY29" fmla="*/ 0 h 71211"/>
              <a:gd name="connsiteX30" fmla="*/ 6114902 w 12191997"/>
              <a:gd name="connsiteY30" fmla="*/ 0 h 71211"/>
              <a:gd name="connsiteX31" fmla="*/ 6747525 w 12191997"/>
              <a:gd name="connsiteY31" fmla="*/ 0 h 71211"/>
              <a:gd name="connsiteX32" fmla="*/ 6785336 w 12191997"/>
              <a:gd name="connsiteY32" fmla="*/ 0 h 71211"/>
              <a:gd name="connsiteX33" fmla="*/ 7417960 w 12191997"/>
              <a:gd name="connsiteY33" fmla="*/ 0 h 71211"/>
              <a:gd name="connsiteX34" fmla="*/ 7455770 w 12191997"/>
              <a:gd name="connsiteY34" fmla="*/ 0 h 71211"/>
              <a:gd name="connsiteX35" fmla="*/ 8126205 w 12191997"/>
              <a:gd name="connsiteY35" fmla="*/ 0 h 71211"/>
              <a:gd name="connsiteX36" fmla="*/ 8126205 w 12191997"/>
              <a:gd name="connsiteY36" fmla="*/ 71211 h 71211"/>
              <a:gd name="connsiteX37" fmla="*/ 7455770 w 12191997"/>
              <a:gd name="connsiteY37" fmla="*/ 71211 h 71211"/>
              <a:gd name="connsiteX38" fmla="*/ 7417960 w 12191997"/>
              <a:gd name="connsiteY38" fmla="*/ 71211 h 71211"/>
              <a:gd name="connsiteX39" fmla="*/ 6785336 w 12191997"/>
              <a:gd name="connsiteY39" fmla="*/ 71211 h 71211"/>
              <a:gd name="connsiteX40" fmla="*/ 6747525 w 12191997"/>
              <a:gd name="connsiteY40" fmla="*/ 71211 h 71211"/>
              <a:gd name="connsiteX41" fmla="*/ 6114902 w 12191997"/>
              <a:gd name="connsiteY41" fmla="*/ 71211 h 71211"/>
              <a:gd name="connsiteX42" fmla="*/ 6077091 w 12191997"/>
              <a:gd name="connsiteY42" fmla="*/ 71211 h 71211"/>
              <a:gd name="connsiteX43" fmla="*/ 5444468 w 12191997"/>
              <a:gd name="connsiteY43" fmla="*/ 71211 h 71211"/>
              <a:gd name="connsiteX44" fmla="*/ 5406658 w 12191997"/>
              <a:gd name="connsiteY44" fmla="*/ 71211 h 71211"/>
              <a:gd name="connsiteX45" fmla="*/ 4774034 w 12191997"/>
              <a:gd name="connsiteY45" fmla="*/ 71211 h 71211"/>
              <a:gd name="connsiteX46" fmla="*/ 4736223 w 12191997"/>
              <a:gd name="connsiteY46" fmla="*/ 71211 h 71211"/>
              <a:gd name="connsiteX47" fmla="*/ 4065791 w 12191997"/>
              <a:gd name="connsiteY47" fmla="*/ 71211 h 71211"/>
              <a:gd name="connsiteX48" fmla="*/ 0 w 12191997"/>
              <a:gd name="connsiteY48" fmla="*/ 0 h 71211"/>
              <a:gd name="connsiteX49" fmla="*/ 670434 w 12191997"/>
              <a:gd name="connsiteY49" fmla="*/ 0 h 71211"/>
              <a:gd name="connsiteX50" fmla="*/ 708245 w 12191997"/>
              <a:gd name="connsiteY50" fmla="*/ 0 h 71211"/>
              <a:gd name="connsiteX51" fmla="*/ 1340868 w 12191997"/>
              <a:gd name="connsiteY51" fmla="*/ 0 h 71211"/>
              <a:gd name="connsiteX52" fmla="*/ 1378679 w 12191997"/>
              <a:gd name="connsiteY52" fmla="*/ 0 h 71211"/>
              <a:gd name="connsiteX53" fmla="*/ 2011301 w 12191997"/>
              <a:gd name="connsiteY53" fmla="*/ 0 h 71211"/>
              <a:gd name="connsiteX54" fmla="*/ 2049112 w 12191997"/>
              <a:gd name="connsiteY54" fmla="*/ 0 h 71211"/>
              <a:gd name="connsiteX55" fmla="*/ 2681735 w 12191997"/>
              <a:gd name="connsiteY55" fmla="*/ 0 h 71211"/>
              <a:gd name="connsiteX56" fmla="*/ 2719547 w 12191997"/>
              <a:gd name="connsiteY56" fmla="*/ 0 h 71211"/>
              <a:gd name="connsiteX57" fmla="*/ 3352170 w 12191997"/>
              <a:gd name="connsiteY57" fmla="*/ 0 h 71211"/>
              <a:gd name="connsiteX58" fmla="*/ 3389981 w 12191997"/>
              <a:gd name="connsiteY58" fmla="*/ 0 h 71211"/>
              <a:gd name="connsiteX59" fmla="*/ 4060415 w 12191997"/>
              <a:gd name="connsiteY59" fmla="*/ 0 h 71211"/>
              <a:gd name="connsiteX60" fmla="*/ 4060415 w 12191997"/>
              <a:gd name="connsiteY60" fmla="*/ 71211 h 71211"/>
              <a:gd name="connsiteX61" fmla="*/ 3389981 w 12191997"/>
              <a:gd name="connsiteY61" fmla="*/ 71211 h 71211"/>
              <a:gd name="connsiteX62" fmla="*/ 3352170 w 12191997"/>
              <a:gd name="connsiteY62" fmla="*/ 71211 h 71211"/>
              <a:gd name="connsiteX63" fmla="*/ 2719547 w 12191997"/>
              <a:gd name="connsiteY63" fmla="*/ 71211 h 71211"/>
              <a:gd name="connsiteX64" fmla="*/ 2681735 w 12191997"/>
              <a:gd name="connsiteY64" fmla="*/ 71211 h 71211"/>
              <a:gd name="connsiteX65" fmla="*/ 2049112 w 12191997"/>
              <a:gd name="connsiteY65" fmla="*/ 71211 h 71211"/>
              <a:gd name="connsiteX66" fmla="*/ 2011301 w 12191997"/>
              <a:gd name="connsiteY66" fmla="*/ 71211 h 71211"/>
              <a:gd name="connsiteX67" fmla="*/ 1378679 w 12191997"/>
              <a:gd name="connsiteY67" fmla="*/ 71211 h 71211"/>
              <a:gd name="connsiteX68" fmla="*/ 1340868 w 12191997"/>
              <a:gd name="connsiteY68" fmla="*/ 71211 h 71211"/>
              <a:gd name="connsiteX69" fmla="*/ 708245 w 12191997"/>
              <a:gd name="connsiteY69" fmla="*/ 71211 h 71211"/>
              <a:gd name="connsiteX70" fmla="*/ 670434 w 12191997"/>
              <a:gd name="connsiteY70" fmla="*/ 71211 h 71211"/>
              <a:gd name="connsiteX71" fmla="*/ 0 w 12191997"/>
              <a:gd name="connsiteY71" fmla="*/ 71211 h 71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191997" h="71211">
                <a:moveTo>
                  <a:pt x="8131581" y="0"/>
                </a:moveTo>
                <a:lnTo>
                  <a:pt x="8802015" y="0"/>
                </a:lnTo>
                <a:lnTo>
                  <a:pt x="8839826" y="0"/>
                </a:lnTo>
                <a:lnTo>
                  <a:pt x="9472449" y="0"/>
                </a:lnTo>
                <a:lnTo>
                  <a:pt x="9510260" y="0"/>
                </a:lnTo>
                <a:lnTo>
                  <a:pt x="10142883" y="0"/>
                </a:lnTo>
                <a:lnTo>
                  <a:pt x="10180694" y="0"/>
                </a:lnTo>
                <a:lnTo>
                  <a:pt x="10813317" y="0"/>
                </a:lnTo>
                <a:lnTo>
                  <a:pt x="10851128" y="0"/>
                </a:lnTo>
                <a:lnTo>
                  <a:pt x="11483752" y="0"/>
                </a:lnTo>
                <a:lnTo>
                  <a:pt x="11521562" y="0"/>
                </a:lnTo>
                <a:lnTo>
                  <a:pt x="12191997" y="0"/>
                </a:lnTo>
                <a:lnTo>
                  <a:pt x="12191997" y="71211"/>
                </a:lnTo>
                <a:lnTo>
                  <a:pt x="11521562" y="71211"/>
                </a:lnTo>
                <a:lnTo>
                  <a:pt x="11483752" y="71211"/>
                </a:lnTo>
                <a:lnTo>
                  <a:pt x="10851128" y="71211"/>
                </a:lnTo>
                <a:lnTo>
                  <a:pt x="10813317" y="71211"/>
                </a:lnTo>
                <a:lnTo>
                  <a:pt x="10180694" y="71211"/>
                </a:lnTo>
                <a:lnTo>
                  <a:pt x="10142883" y="71211"/>
                </a:lnTo>
                <a:lnTo>
                  <a:pt x="9510260" y="71211"/>
                </a:lnTo>
                <a:lnTo>
                  <a:pt x="9472449" y="71211"/>
                </a:lnTo>
                <a:lnTo>
                  <a:pt x="8839826" y="71211"/>
                </a:lnTo>
                <a:lnTo>
                  <a:pt x="8802015" y="71211"/>
                </a:lnTo>
                <a:lnTo>
                  <a:pt x="8131581" y="71211"/>
                </a:lnTo>
                <a:close/>
                <a:moveTo>
                  <a:pt x="4065791" y="0"/>
                </a:moveTo>
                <a:lnTo>
                  <a:pt x="4736223" y="0"/>
                </a:lnTo>
                <a:lnTo>
                  <a:pt x="4774034" y="0"/>
                </a:lnTo>
                <a:lnTo>
                  <a:pt x="5406658" y="0"/>
                </a:lnTo>
                <a:lnTo>
                  <a:pt x="5444468" y="0"/>
                </a:lnTo>
                <a:lnTo>
                  <a:pt x="6077091" y="0"/>
                </a:lnTo>
                <a:lnTo>
                  <a:pt x="6114902" y="0"/>
                </a:lnTo>
                <a:lnTo>
                  <a:pt x="6747525" y="0"/>
                </a:lnTo>
                <a:lnTo>
                  <a:pt x="6785336" y="0"/>
                </a:lnTo>
                <a:lnTo>
                  <a:pt x="7417960" y="0"/>
                </a:lnTo>
                <a:lnTo>
                  <a:pt x="7455770" y="0"/>
                </a:lnTo>
                <a:lnTo>
                  <a:pt x="8126205" y="0"/>
                </a:lnTo>
                <a:lnTo>
                  <a:pt x="8126205" y="71211"/>
                </a:lnTo>
                <a:lnTo>
                  <a:pt x="7455770" y="71211"/>
                </a:lnTo>
                <a:lnTo>
                  <a:pt x="7417960" y="71211"/>
                </a:lnTo>
                <a:lnTo>
                  <a:pt x="6785336" y="71211"/>
                </a:lnTo>
                <a:lnTo>
                  <a:pt x="6747525" y="71211"/>
                </a:lnTo>
                <a:lnTo>
                  <a:pt x="6114902" y="71211"/>
                </a:lnTo>
                <a:lnTo>
                  <a:pt x="6077091" y="71211"/>
                </a:lnTo>
                <a:lnTo>
                  <a:pt x="5444468" y="71211"/>
                </a:lnTo>
                <a:lnTo>
                  <a:pt x="5406658" y="71211"/>
                </a:lnTo>
                <a:lnTo>
                  <a:pt x="4774034" y="71211"/>
                </a:lnTo>
                <a:lnTo>
                  <a:pt x="4736223" y="71211"/>
                </a:lnTo>
                <a:lnTo>
                  <a:pt x="4065791" y="71211"/>
                </a:lnTo>
                <a:close/>
                <a:moveTo>
                  <a:pt x="0" y="0"/>
                </a:moveTo>
                <a:lnTo>
                  <a:pt x="670434" y="0"/>
                </a:lnTo>
                <a:lnTo>
                  <a:pt x="708245" y="0"/>
                </a:lnTo>
                <a:lnTo>
                  <a:pt x="1340868" y="0"/>
                </a:lnTo>
                <a:lnTo>
                  <a:pt x="1378679" y="0"/>
                </a:lnTo>
                <a:lnTo>
                  <a:pt x="2011301" y="0"/>
                </a:lnTo>
                <a:lnTo>
                  <a:pt x="2049112" y="0"/>
                </a:lnTo>
                <a:lnTo>
                  <a:pt x="2681735" y="0"/>
                </a:lnTo>
                <a:lnTo>
                  <a:pt x="2719547" y="0"/>
                </a:lnTo>
                <a:lnTo>
                  <a:pt x="3352170" y="0"/>
                </a:lnTo>
                <a:lnTo>
                  <a:pt x="3389981" y="0"/>
                </a:lnTo>
                <a:lnTo>
                  <a:pt x="4060415" y="0"/>
                </a:lnTo>
                <a:lnTo>
                  <a:pt x="4060415" y="71211"/>
                </a:lnTo>
                <a:lnTo>
                  <a:pt x="3389981" y="71211"/>
                </a:lnTo>
                <a:lnTo>
                  <a:pt x="3352170" y="71211"/>
                </a:lnTo>
                <a:lnTo>
                  <a:pt x="2719547" y="71211"/>
                </a:lnTo>
                <a:lnTo>
                  <a:pt x="2681735" y="71211"/>
                </a:lnTo>
                <a:lnTo>
                  <a:pt x="2049112" y="71211"/>
                </a:lnTo>
                <a:lnTo>
                  <a:pt x="2011301" y="71211"/>
                </a:lnTo>
                <a:lnTo>
                  <a:pt x="1378679" y="71211"/>
                </a:lnTo>
                <a:lnTo>
                  <a:pt x="1340868" y="71211"/>
                </a:lnTo>
                <a:lnTo>
                  <a:pt x="708245" y="71211"/>
                </a:lnTo>
                <a:lnTo>
                  <a:pt x="670434" y="71211"/>
                </a:lnTo>
                <a:lnTo>
                  <a:pt x="0" y="712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63" r="-1" b="24834"/>
          <a:stretch/>
        </p:blipFill>
        <p:spPr>
          <a:xfrm rot="9749771">
            <a:off x="-977954" y="-647659"/>
            <a:ext cx="3851135" cy="1813812"/>
          </a:xfrm>
          <a:custGeom>
            <a:avLst/>
            <a:gdLst>
              <a:gd name="connsiteX0" fmla="*/ 3851135 w 3851135"/>
              <a:gd name="connsiteY0" fmla="*/ 1813812 h 1813812"/>
              <a:gd name="connsiteX1" fmla="*/ 0 w 3851135"/>
              <a:gd name="connsiteY1" fmla="*/ 599272 h 1813812"/>
              <a:gd name="connsiteX2" fmla="*/ 0 w 3851135"/>
              <a:gd name="connsiteY2" fmla="*/ 0 h 1813812"/>
              <a:gd name="connsiteX3" fmla="*/ 3851135 w 3851135"/>
              <a:gd name="connsiteY3" fmla="*/ 0 h 1813812"/>
              <a:gd name="connsiteX4" fmla="*/ 3851135 w 3851135"/>
              <a:gd name="connsiteY4" fmla="*/ 1813812 h 18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1135" h="1813812">
                <a:moveTo>
                  <a:pt x="3851135" y="1813812"/>
                </a:moveTo>
                <a:lnTo>
                  <a:pt x="0" y="599272"/>
                </a:lnTo>
                <a:lnTo>
                  <a:pt x="0" y="0"/>
                </a:lnTo>
                <a:lnTo>
                  <a:pt x="3851135" y="0"/>
                </a:lnTo>
                <a:lnTo>
                  <a:pt x="3851135" y="1813812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632" y="3306368"/>
            <a:ext cx="1018411" cy="1018411"/>
          </a:xfrm>
          <a:prstGeom prst="rect">
            <a:avLst/>
          </a:prstGeom>
        </p:spPr>
      </p:pic>
      <p:grpSp>
        <p:nvGrpSpPr>
          <p:cNvPr id="26" name="组合 3"/>
          <p:cNvGrpSpPr/>
          <p:nvPr/>
        </p:nvGrpSpPr>
        <p:grpSpPr bwMode="auto">
          <a:xfrm>
            <a:off x="4084534" y="450795"/>
            <a:ext cx="263525" cy="393700"/>
            <a:chOff x="0" y="0"/>
            <a:chExt cx="213756" cy="427512"/>
          </a:xfrm>
        </p:grpSpPr>
        <p:sp>
          <p:nvSpPr>
            <p:cNvPr id="27" name="直接连接符 4"/>
            <p:cNvSpPr>
              <a:spLocks noChangeShapeType="1"/>
            </p:cNvSpPr>
            <p:nvPr/>
          </p:nvSpPr>
          <p:spPr bwMode="auto">
            <a:xfrm>
              <a:off x="0" y="0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直接连接符 5"/>
            <p:cNvSpPr>
              <a:spLocks noChangeShapeType="1"/>
            </p:cNvSpPr>
            <p:nvPr/>
          </p:nvSpPr>
          <p:spPr bwMode="auto">
            <a:xfrm flipH="1">
              <a:off x="0" y="213756"/>
              <a:ext cx="213756" cy="213756"/>
            </a:xfrm>
            <a:prstGeom prst="line">
              <a:avLst/>
            </a:prstGeom>
            <a:noFill/>
            <a:ln w="19050">
              <a:solidFill>
                <a:srgbClr val="1950AC"/>
              </a:solidFill>
              <a:bevel/>
              <a:headEnd type="oval" w="med" len="med"/>
              <a:tailEnd type="oval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9" name="文本框 58"/>
          <p:cNvSpPr txBox="1"/>
          <p:nvPr/>
        </p:nvSpPr>
        <p:spPr>
          <a:xfrm>
            <a:off x="4516385" y="388691"/>
            <a:ext cx="327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1950A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方正兰亭黑_GBK" panose="02000000000000000000" pitchFamily="2" charset="-122"/>
              </a:rPr>
              <a:t>英语知识图谱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" y="-31287"/>
            <a:ext cx="12192000" cy="7363530"/>
          </a:xfrm>
          <a:prstGeom prst="rect">
            <a:avLst/>
          </a:prstGeom>
        </p:spPr>
      </p:pic>
      <p:pic>
        <p:nvPicPr>
          <p:cNvPr id="31" name="图片 30" descr="知识图谱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966" y="-14153"/>
            <a:ext cx="6888716" cy="6888716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9496135" y="3083778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260054" y="-295343"/>
            <a:ext cx="5667252" cy="6102647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3061770" y="1579483"/>
            <a:ext cx="6602930" cy="6246796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97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4" grpId="0" animBg="1"/>
      <p:bldP spid="3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pnmjj1e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pnmjj1e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pnmjj1e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pnmjj1e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pnmjj1e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pnmjj1e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pnmjj1ed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6355</TotalTime>
  <Words>2156</Words>
  <Application>Microsoft Office PowerPoint</Application>
  <PresentationFormat>宽屏</PresentationFormat>
  <Paragraphs>848</Paragraphs>
  <Slides>51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51</vt:i4>
      </vt:variant>
    </vt:vector>
  </HeadingPairs>
  <TitlesOfParts>
    <vt:vector size="66" baseType="lpstr">
      <vt:lpstr>DIN-BoldItalic</vt:lpstr>
      <vt:lpstr>Yuanti SC</vt:lpstr>
      <vt:lpstr>方正兰亭黑_GBK</vt:lpstr>
      <vt:lpstr>宋体</vt:lpstr>
      <vt:lpstr>微软雅黑</vt:lpstr>
      <vt:lpstr>微软雅黑</vt:lpstr>
      <vt:lpstr>微软雅黑 Light</vt:lpstr>
      <vt:lpstr>Arial</vt:lpstr>
      <vt:lpstr>Calibri</vt:lpstr>
      <vt:lpstr>Calibri Light</vt:lpstr>
      <vt:lpstr>Century Gothic</vt:lpstr>
      <vt:lpstr>Helvetica</vt:lpstr>
      <vt:lpstr>1_Office 主题</vt:lpstr>
      <vt:lpstr>2_Office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QQ:394222199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刘海瑞</dc:creator>
  <cp:lastModifiedBy> </cp:lastModifiedBy>
  <cp:revision>664</cp:revision>
  <dcterms:created xsi:type="dcterms:W3CDTF">2015-11-10T03:40:09Z</dcterms:created>
  <dcterms:modified xsi:type="dcterms:W3CDTF">2018-11-01T16:35:15Z</dcterms:modified>
</cp:coreProperties>
</file>